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1" r:id="rId6"/>
    <p:sldId id="262" r:id="rId7"/>
    <p:sldId id="309" r:id="rId8"/>
    <p:sldId id="264" r:id="rId9"/>
    <p:sldId id="268" r:id="rId10"/>
    <p:sldId id="265" r:id="rId11"/>
    <p:sldId id="267" r:id="rId12"/>
    <p:sldId id="301" r:id="rId13"/>
    <p:sldId id="269" r:id="rId14"/>
    <p:sldId id="310" r:id="rId15"/>
    <p:sldId id="314" r:id="rId16"/>
    <p:sldId id="311" r:id="rId17"/>
    <p:sldId id="312" r:id="rId18"/>
    <p:sldId id="313" r:id="rId19"/>
    <p:sldId id="270" r:id="rId20"/>
    <p:sldId id="315" r:id="rId21"/>
    <p:sldId id="271" r:id="rId22"/>
    <p:sldId id="273" r:id="rId23"/>
    <p:sldId id="316" r:id="rId24"/>
    <p:sldId id="317" r:id="rId25"/>
    <p:sldId id="275" r:id="rId26"/>
    <p:sldId id="276" r:id="rId27"/>
    <p:sldId id="281" r:id="rId28"/>
    <p:sldId id="306" r:id="rId29"/>
    <p:sldId id="318" r:id="rId30"/>
    <p:sldId id="283" r:id="rId31"/>
    <p:sldId id="319" r:id="rId32"/>
    <p:sldId id="320" r:id="rId33"/>
    <p:sldId id="321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5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A3975-E441-4F06-8951-0C96A4BCC127}" type="datetimeFigureOut">
              <a:rPr lang="pt-BR" smtClean="0"/>
              <a:pPr/>
              <a:t>22/05/2018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099A0-9055-44FA-B330-FD79420782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099A0-9055-44FA-B330-FD7942078269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099A0-9055-44FA-B330-FD7942078269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099A0-9055-44FA-B330-FD7942078269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099A0-9055-44FA-B330-FD7942078269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099A0-9055-44FA-B330-FD7942078269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099A0-9055-44FA-B330-FD7942078269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0EAA1A0-3D9C-4408-9470-4DDBD319831A}" type="datetimeFigureOut">
              <a:rPr lang="pt-BR" smtClean="0"/>
              <a:pPr/>
              <a:t>22/05/2018</a:t>
            </a:fld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6A3B08-DDE5-4C47-9420-9C6583EB5CE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AA1A0-3D9C-4408-9470-4DDBD319831A}" type="datetimeFigureOut">
              <a:rPr lang="pt-BR" smtClean="0"/>
              <a:pPr/>
              <a:t>22/05/2018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A3B08-DDE5-4C47-9420-9C6583EB5C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AA1A0-3D9C-4408-9470-4DDBD319831A}" type="datetimeFigureOut">
              <a:rPr lang="pt-BR" smtClean="0"/>
              <a:pPr/>
              <a:t>22/05/2018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A3B08-DDE5-4C47-9420-9C6583EB5C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AA1A0-3D9C-4408-9470-4DDBD319831A}" type="datetimeFigureOut">
              <a:rPr lang="pt-BR" smtClean="0"/>
              <a:pPr/>
              <a:t>22/05/2018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A3B08-DDE5-4C47-9420-9C6583EB5C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0EAA1A0-3D9C-4408-9470-4DDBD319831A}" type="datetimeFigureOut">
              <a:rPr lang="pt-BR" smtClean="0"/>
              <a:pPr/>
              <a:t>22/05/2018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6A3B08-DDE5-4C47-9420-9C6583EB5CE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AA1A0-3D9C-4408-9470-4DDBD319831A}" type="datetimeFigureOut">
              <a:rPr lang="pt-BR" smtClean="0"/>
              <a:pPr/>
              <a:t>22/05/2018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46A3B08-DDE5-4C47-9420-9C6583EB5CE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AA1A0-3D9C-4408-9470-4DDBD319831A}" type="datetimeFigureOut">
              <a:rPr lang="pt-BR" smtClean="0"/>
              <a:pPr/>
              <a:t>22/05/2018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46A3B08-DDE5-4C47-9420-9C6583EB5C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AA1A0-3D9C-4408-9470-4DDBD319831A}" type="datetimeFigureOut">
              <a:rPr lang="pt-BR" smtClean="0"/>
              <a:pPr/>
              <a:t>22/05/2018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A3B08-DDE5-4C47-9420-9C6583EB5CE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AA1A0-3D9C-4408-9470-4DDBD319831A}" type="datetimeFigureOut">
              <a:rPr lang="pt-BR" smtClean="0"/>
              <a:pPr/>
              <a:t>22/05/2018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A3B08-DDE5-4C47-9420-9C6583EB5C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0EAA1A0-3D9C-4408-9470-4DDBD319831A}" type="datetimeFigureOut">
              <a:rPr lang="pt-BR" smtClean="0"/>
              <a:pPr/>
              <a:t>22/05/2018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6A3B08-DDE5-4C47-9420-9C6583EB5CE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0EAA1A0-3D9C-4408-9470-4DDBD319831A}" type="datetimeFigureOut">
              <a:rPr lang="pt-BR" smtClean="0"/>
              <a:pPr/>
              <a:t>22/05/2018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6A3B08-DDE5-4C47-9420-9C6583EB5CE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0EAA1A0-3D9C-4408-9470-4DDBD319831A}" type="datetimeFigureOut">
              <a:rPr lang="pt-BR" smtClean="0"/>
              <a:pPr/>
              <a:t>22/05/2018</a:t>
            </a:fld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46A3B08-DDE5-4C47-9420-9C6583EB5CE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Projeto INOVASUS: </a:t>
            </a:r>
            <a:br>
              <a:rPr lang="pt-BR" dirty="0" smtClean="0"/>
            </a:br>
            <a:r>
              <a:rPr lang="pt-BR" dirty="0" smtClean="0"/>
              <a:t>Mapeamento das Condições de Trabalho nas UVIS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FRENTES DE TRABALHO (Atividades de Campo)</a:t>
            </a:r>
            <a:endParaRPr lang="pt-BR" dirty="0"/>
          </a:p>
        </p:txBody>
      </p:sp>
      <p:pic>
        <p:nvPicPr>
          <p:cNvPr id="4" name="Imagem 3" descr="C:\Users\claudia.lima\AppData\Local\Microsoft\Windows\INetCache\Content.Word\timbrado (006)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86425"/>
            <a:ext cx="8763000" cy="117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TREINAMENTO PARA TRABALHO EM ALTURA</a:t>
            </a:r>
            <a:endParaRPr lang="pt-BR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3400" y="1650999"/>
          <a:ext cx="8077202" cy="4673602"/>
        </p:xfrm>
        <a:graphic>
          <a:graphicData uri="http://schemas.openxmlformats.org/drawingml/2006/table">
            <a:tbl>
              <a:tblPr/>
              <a:tblGrid>
                <a:gridCol w="5894280"/>
                <a:gridCol w="545153"/>
                <a:gridCol w="545923"/>
                <a:gridCol w="545923"/>
                <a:gridCol w="545923"/>
              </a:tblGrid>
              <a:tr h="475785">
                <a:tc>
                  <a:txBody>
                    <a:bodyPr/>
                    <a:lstStyle/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50" dirty="0">
                          <a:latin typeface="Calibri"/>
                          <a:ea typeface="Arial"/>
                          <a:cs typeface="Calibri"/>
                        </a:rPr>
                        <a:t>TREINAMENTO PARA TRABALHO EM ALTURA</a:t>
                      </a:r>
                      <a:endParaRPr lang="pt-BR" sz="105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50" dirty="0">
                          <a:latin typeface="Calibri"/>
                          <a:ea typeface="Arial"/>
                          <a:cs typeface="Calibri"/>
                        </a:rPr>
                        <a:t>SIM</a:t>
                      </a:r>
                      <a:endParaRPr lang="pt-BR" sz="105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NÃO 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N/A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50" dirty="0">
                          <a:latin typeface="Calibri"/>
                          <a:ea typeface="Arial"/>
                          <a:cs typeface="Calibri"/>
                        </a:rPr>
                        <a:t>Vazia</a:t>
                      </a:r>
                      <a:endParaRPr lang="pt-BR" sz="105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pt-BR" sz="1600" kern="50" dirty="0">
                          <a:latin typeface="Calibri"/>
                          <a:ea typeface="Arial"/>
                          <a:cs typeface="Calibri"/>
                        </a:rPr>
                        <a:t>Há treinamento para atividades de Trabalho em Altura\? 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0%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75%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8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pt-BR" sz="1600" kern="50" dirty="0">
                          <a:latin typeface="Calibri"/>
                          <a:ea typeface="Arial"/>
                          <a:cs typeface="Calibri"/>
                        </a:rPr>
                        <a:t>Quantos fizeram o treinamento nos últimos dois anos?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EM GERAL NÃO SE APLICA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(TRABALHO EM ALTURA NÃO PERMITIDO OU TREINAMENTO NÃO FORNECIDO)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757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pt-BR" sz="1600" kern="50" dirty="0">
                          <a:latin typeface="Calibri"/>
                          <a:ea typeface="Arial"/>
                          <a:cs typeface="Calibri"/>
                        </a:rPr>
                        <a:t>Há os seguintes equipamentos de segurança para atividades em Trabalho em altura: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kern="50" dirty="0">
                        <a:latin typeface="Cambria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kern="50">
                        <a:latin typeface="Cambria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kern="50" dirty="0">
                        <a:latin typeface="Cambria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kern="50">
                        <a:latin typeface="Cambria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85">
                <a:tc>
                  <a:txBody>
                    <a:bodyPr/>
                    <a:lstStyle/>
                    <a:p>
                      <a:pPr marL="67945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pt-BR" sz="1600" kern="50">
                          <a:latin typeface="Calibri"/>
                          <a:ea typeface="Arial"/>
                          <a:cs typeface="Calibri"/>
                        </a:rPr>
                        <a:t>a.cinto de segurança tipo paraquedista talabarte duplo com trava quedas?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7%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64%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0%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29%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85">
                <a:tc>
                  <a:txBody>
                    <a:bodyPr/>
                    <a:lstStyle/>
                    <a:p>
                      <a:pPr marL="67945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pt-BR" sz="1600" kern="50">
                          <a:latin typeface="Calibri"/>
                          <a:ea typeface="Arial"/>
                          <a:cs typeface="Calibri"/>
                        </a:rPr>
                        <a:t>b.capacete resistente a choques mecânicos?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71%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0%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29%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025">
                <a:tc>
                  <a:txBody>
                    <a:bodyPr/>
                    <a:lstStyle/>
                    <a:p>
                      <a:pPr marL="67945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pt-BR" sz="1600" kern="50">
                          <a:latin typeface="Calibri"/>
                          <a:ea typeface="Arial"/>
                          <a:cs typeface="Calibri"/>
                        </a:rPr>
                        <a:t>c. escada? Descreva o modelo da escada.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  <a:p>
                      <a:pPr marL="67945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pt-BR" sz="1600" kern="50">
                          <a:latin typeface="Calibri"/>
                          <a:ea typeface="Arial"/>
                          <a:cs typeface="Calibri"/>
                        </a:rPr>
                        <a:t>Modelos de escada mais comumente citados: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75%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0%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pt-BR" sz="1600" kern="50">
                          <a:latin typeface="Calibri"/>
                          <a:ea typeface="Arial"/>
                          <a:cs typeface="Calibri"/>
                        </a:rPr>
                        <a:t>São usadas luvas de procedimento?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57%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18%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895350"/>
            <a:ext cx="869632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557213"/>
            <a:ext cx="8734425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Caracterização e procedimentos nas tarefas de campo com uso de substâncias químicas </a:t>
            </a:r>
            <a:endParaRPr lang="pt-BR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09600" y="1600200"/>
          <a:ext cx="8077200" cy="4953000"/>
        </p:xfrm>
        <a:graphic>
          <a:graphicData uri="http://schemas.openxmlformats.org/drawingml/2006/table">
            <a:tbl>
              <a:tblPr/>
              <a:tblGrid>
                <a:gridCol w="5894279"/>
                <a:gridCol w="545922"/>
                <a:gridCol w="545155"/>
                <a:gridCol w="545922"/>
                <a:gridCol w="545922"/>
              </a:tblGrid>
              <a:tr h="495300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12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>
                          <a:latin typeface="Calibri"/>
                          <a:ea typeface="Arial"/>
                          <a:cs typeface="Calibri"/>
                        </a:rPr>
                        <a:t>Caracterização e procedimentos nas tarefas de campo com uso de substâncias químicas </a:t>
                      </a:r>
                      <a:endParaRPr lang="pt-BR" sz="10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 indent="-2286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SIM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NÃO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3050" indent="-2286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N/A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3050" indent="-2286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Vazio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As instruções escritas ou POP desta atividade incluem: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500380" indent="-2286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a) técnicas de aplicação?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36%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11%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29%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500380" indent="-2286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b) utilização de equipamentos?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36%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7%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32%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Há planos de ação em casos de emergência em campo?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7%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68%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Há orientações quanto aos cuidados de segurança do trabalho na aplicação?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39%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36%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Há orientações quanto aos cuidados de higienização e limpeza pós-aplicação?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43%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32%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342900" marR="41275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Há orientação para descontaminação de áreas onde/quando há vazamento? 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36%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39%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4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Os trabalhadores têm autorização para interromper o trabalho na eventualidade de intercorrências/emergências/acidentes/falha nos equipamentos?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54%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21%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As equipes de aplicação levam a Ficha de Emergência referente ao(s) principio(s) ativo(s) a ser (em) utilizado(s) no local para consulta e utilização em caso de acidente?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11%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64%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Caracterização e procedimentos nas tarefas de campo com uso de substâncias químicas </a:t>
            </a:r>
            <a:endParaRPr lang="pt-BR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09600" y="1536068"/>
          <a:ext cx="8001001" cy="5051612"/>
        </p:xfrm>
        <a:graphic>
          <a:graphicData uri="http://schemas.openxmlformats.org/drawingml/2006/table">
            <a:tbl>
              <a:tblPr/>
              <a:tblGrid>
                <a:gridCol w="5838671"/>
                <a:gridCol w="540773"/>
                <a:gridCol w="540011"/>
                <a:gridCol w="540773"/>
                <a:gridCol w="540773"/>
              </a:tblGrid>
              <a:tr h="369456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0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00" b="1" kern="50" dirty="0" smtClean="0">
                          <a:latin typeface="Arial"/>
                          <a:ea typeface="Arial"/>
                        </a:rPr>
                        <a:t>SIM</a:t>
                      </a:r>
                      <a:endParaRPr lang="pt-BR" sz="10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00" b="1" kern="50" dirty="0" smtClean="0">
                          <a:latin typeface="Arial"/>
                          <a:ea typeface="Arial"/>
                        </a:rPr>
                        <a:t>NÃO</a:t>
                      </a:r>
                      <a:endParaRPr lang="pt-BR" sz="10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00" b="1" kern="50" dirty="0" smtClean="0">
                          <a:latin typeface="Arial"/>
                          <a:ea typeface="Arial"/>
                        </a:rPr>
                        <a:t>N/A</a:t>
                      </a:r>
                      <a:endParaRPr lang="pt-BR" sz="10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00" b="1" kern="50" dirty="0" smtClean="0">
                          <a:latin typeface="Arial"/>
                          <a:ea typeface="Arial"/>
                        </a:rPr>
                        <a:t>VAZIO</a:t>
                      </a:r>
                      <a:endParaRPr lang="pt-BR" sz="10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10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Os trabalhadores que atuam na equipe de aplicação receberam treinamento</a:t>
                      </a:r>
                      <a:r>
                        <a:rPr lang="pt-BR" sz="1400" kern="50" dirty="0" smtClean="0">
                          <a:latin typeface="Calibri"/>
                          <a:ea typeface="Arial"/>
                          <a:cs typeface="Calibri"/>
                        </a:rPr>
                        <a:t>?</a:t>
                      </a:r>
                    </a:p>
                    <a:p>
                      <a:pPr marL="34290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400" kern="50" dirty="0">
                        <a:latin typeface="Arial"/>
                        <a:ea typeface="Arial"/>
                      </a:endParaRPr>
                    </a:p>
                    <a:p>
                      <a:pPr marL="228600" indent="-2286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Quando? 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  <a:p>
                      <a:pPr marL="228600" indent="-2286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2017 – 6 RESPOSTAS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  <a:p>
                      <a:pPr marL="228600" indent="-2286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2016 – 3 RESPOSTAS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  <a:p>
                      <a:pPr marL="228600" indent="-2286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2 A 4 ANOS – 3 RESPOSTAS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  <a:p>
                      <a:pPr marL="228600" indent="-2286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4-5 ANOS – 2 RESPOSTAS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  <a:p>
                      <a:pPr marL="228600" indent="-2286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NÃO LEMBRAM – 2 RESPOSTAS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  <a:p>
                      <a:pPr marL="228600" indent="-2286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QUANDO INGRESSARAM – 1 RESPOSTA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61%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14%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5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Os trabalhadores que atuam na aplicação conhecem as instruções escritas e sabem onde se encontram?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14%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46%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14%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5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4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Os trabalhadores conhecem as orientações, nos casos de vazamentos e as recomendações nos casos de emergência em campo?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18%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54%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4%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5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2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Os trabalhadores banham-se após o término da atividade?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11%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64%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0%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5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Existe lava-olhos portáteis no campo?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18%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57%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0%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5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Existe avaliação prévia dos riscos para pessoas, animais e ambientes nas atividades de controle químico?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39%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36%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5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Os trabalhadores estão aptos para orientar as pessoas que habitam o local a ser desinsetizado e/ou desratizado?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68%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7%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Existe reservatório de água com no mínimo 90L por equipe para higienização completa em caso de acidentes c/ produtos químicos e higienização ao final das aplicações?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75%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838200" y="6858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39. Há planos de ação em casos de emergência em campo?</a:t>
            </a:r>
            <a:endParaRPr lang="pt-BR" dirty="0"/>
          </a:p>
        </p:txBody>
      </p:sp>
      <p:pic>
        <p:nvPicPr>
          <p:cNvPr id="87042" name="Picture 2" descr="C:\Users\Cacau\Downloads\[39. Há planos de ação em casos de emergência em campo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7270836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Users\Cacau\Downloads\[44. As equipes de aplicação levam a Ficha de Emergência referente ao(s) principio(s) ativo(s) a ser (em) utilizado(s) no local para consulta e utilização em caso de acidente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7270836" cy="4495800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838200" y="6096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44. As equipes de aplicação levam a Ficha de Emergência referente ao(s) principio(s) ativo(s) a ser (em) utilizado(s) no local para consulta e utilização em caso de acidente?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" y="757238"/>
            <a:ext cx="80391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838200" y="6096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52. Existe reservatório de água com no mínimo 90L por equipe para higienização completa em caso de acidentes c e  produtos químicos e higienização ao final das aplicações?</a:t>
            </a:r>
            <a:endParaRPr lang="pt-BR" dirty="0"/>
          </a:p>
        </p:txBody>
      </p:sp>
      <p:pic>
        <p:nvPicPr>
          <p:cNvPr id="3" name="Picture 3" descr="C:\Users\Cacau\Downloads\[52. Existe reservatório de água com no mínimo 90L por equipe para higienização completa em caso de acidentes c e  produtos químicos e higienização ao final das aplicações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7270836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CONTROLE DE ESCORPIÕES</a:t>
            </a:r>
            <a:endParaRPr lang="pt-BR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09599" y="1653033"/>
          <a:ext cx="8001001" cy="4061967"/>
        </p:xfrm>
        <a:graphic>
          <a:graphicData uri="http://schemas.openxmlformats.org/drawingml/2006/table">
            <a:tbl>
              <a:tblPr/>
              <a:tblGrid>
                <a:gridCol w="5715001"/>
                <a:gridCol w="609600"/>
                <a:gridCol w="533400"/>
                <a:gridCol w="533400"/>
                <a:gridCol w="609600"/>
              </a:tblGrid>
              <a:tr h="580281">
                <a:tc>
                  <a:txBody>
                    <a:bodyPr/>
                    <a:lstStyle/>
                    <a:p>
                      <a:pPr marL="652145" indent="-228600" algn="ctr">
                        <a:lnSpc>
                          <a:spcPts val="112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>
                          <a:latin typeface="Calibri"/>
                          <a:ea typeface="Arial"/>
                          <a:cs typeface="Calibri"/>
                        </a:rPr>
                        <a:t>CONTROLE DE ESCORPIÕES</a:t>
                      </a:r>
                      <a:endParaRPr lang="pt-BR" sz="105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1150" indent="-2286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>
                          <a:latin typeface="Calibri"/>
                          <a:ea typeface="Arial"/>
                          <a:cs typeface="Calibri"/>
                        </a:rPr>
                        <a:t>SIM</a:t>
                      </a:r>
                      <a:endParaRPr lang="pt-BR" sz="105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NÃO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6235" marR="127000" indent="-228600" algn="ctr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>
                          <a:latin typeface="Calibri"/>
                          <a:ea typeface="Arial"/>
                          <a:cs typeface="Calibri"/>
                        </a:rPr>
                        <a:t>N/A</a:t>
                      </a:r>
                      <a:endParaRPr lang="pt-BR" sz="105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6235" marR="127000" indent="-228600" algn="ctr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>
                          <a:latin typeface="Calibri"/>
                          <a:ea typeface="Arial"/>
                          <a:cs typeface="Calibri"/>
                        </a:rPr>
                        <a:t>Vazio</a:t>
                      </a:r>
                      <a:endParaRPr lang="pt-BR" sz="105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8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600" kern="50">
                          <a:latin typeface="Calibri"/>
                          <a:ea typeface="Arial"/>
                          <a:cs typeface="Calibri"/>
                        </a:rPr>
                        <a:t>São fornecidos e utilizados: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6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6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6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6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81">
                <a:tc>
                  <a:txBody>
                    <a:bodyPr/>
                    <a:lstStyle/>
                    <a:p>
                      <a:pPr marL="64008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600" kern="50" dirty="0">
                          <a:latin typeface="Calibri"/>
                          <a:ea typeface="Arial"/>
                          <a:cs typeface="Calibri"/>
                        </a:rPr>
                        <a:t>a) Luvas de expurgo cano longo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32%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43%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81">
                <a:tc>
                  <a:txBody>
                    <a:bodyPr/>
                    <a:lstStyle/>
                    <a:p>
                      <a:pPr marL="64008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600" kern="50">
                          <a:latin typeface="Calibri"/>
                          <a:ea typeface="Arial"/>
                          <a:cs typeface="Calibri"/>
                        </a:rPr>
                        <a:t>b) Luva de raspa de couro?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71%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81">
                <a:tc>
                  <a:txBody>
                    <a:bodyPr/>
                    <a:lstStyle/>
                    <a:p>
                      <a:pPr marL="641985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60705" algn="l"/>
                        </a:tabLst>
                      </a:pPr>
                      <a:r>
                        <a:rPr lang="pt-BR" sz="1600" kern="50" spc="25">
                          <a:latin typeface="Calibri"/>
                          <a:ea typeface="Arial"/>
                          <a:cs typeface="Calibri"/>
                        </a:rPr>
                        <a:t>c)	</a:t>
                      </a:r>
                      <a:r>
                        <a:rPr lang="pt-BR" sz="1600" kern="50" spc="30">
                          <a:latin typeface="Calibri"/>
                          <a:ea typeface="Arial"/>
                          <a:cs typeface="Calibri"/>
                        </a:rPr>
                        <a:t>calçado</a:t>
                      </a:r>
                      <a:r>
                        <a:rPr lang="pt-BR" sz="1600" kern="50" spc="10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600" kern="50" spc="10">
                          <a:latin typeface="Calibri"/>
                          <a:ea typeface="Arial"/>
                          <a:cs typeface="Calibri"/>
                        </a:rPr>
                        <a:t>de</a:t>
                      </a:r>
                      <a:r>
                        <a:rPr lang="pt-BR" sz="1600" kern="50" spc="85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600" kern="50" spc="35">
                          <a:latin typeface="Calibri"/>
                          <a:ea typeface="Arial"/>
                          <a:cs typeface="Calibri"/>
                        </a:rPr>
                        <a:t>segurança</a:t>
                      </a:r>
                      <a:r>
                        <a:rPr lang="pt-BR" sz="1600" kern="50" spc="10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600" kern="50" spc="25">
                          <a:latin typeface="Calibri"/>
                          <a:ea typeface="Arial"/>
                          <a:cs typeface="Calibri"/>
                        </a:rPr>
                        <a:t>tipo</a:t>
                      </a:r>
                      <a:r>
                        <a:rPr lang="pt-BR" sz="1600" kern="50" spc="10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600" kern="50" spc="25">
                          <a:latin typeface="Calibri"/>
                          <a:ea typeface="Arial"/>
                          <a:cs typeface="Calibri"/>
                        </a:rPr>
                        <a:t>bota</a:t>
                      </a:r>
                      <a:r>
                        <a:rPr lang="pt-BR" sz="1600" kern="50" spc="10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600" kern="50" spc="25">
                          <a:latin typeface="Calibri"/>
                          <a:ea typeface="Arial"/>
                          <a:cs typeface="Calibri"/>
                        </a:rPr>
                        <a:t>de</a:t>
                      </a:r>
                      <a:r>
                        <a:rPr lang="pt-BR" sz="1600" kern="50" spc="10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600" kern="50" spc="25">
                          <a:latin typeface="Calibri"/>
                          <a:ea typeface="Arial"/>
                          <a:cs typeface="Calibri"/>
                        </a:rPr>
                        <a:t>PVC</a:t>
                      </a:r>
                      <a:r>
                        <a:rPr lang="pt-BR" sz="1600" kern="50" spc="9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600" kern="50" spc="25">
                          <a:latin typeface="Calibri"/>
                          <a:ea typeface="Arial"/>
                          <a:cs typeface="Calibri"/>
                        </a:rPr>
                        <a:t>cano</a:t>
                      </a:r>
                      <a:r>
                        <a:rPr lang="pt-BR" sz="1600" kern="50" spc="10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600" kern="50" spc="30">
                          <a:latin typeface="Calibri"/>
                          <a:ea typeface="Arial"/>
                          <a:cs typeface="Calibri"/>
                        </a:rPr>
                        <a:t>médio?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57%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18%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8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600" kern="50">
                          <a:latin typeface="Calibri"/>
                          <a:ea typeface="Arial"/>
                          <a:cs typeface="Calibri"/>
                        </a:rPr>
                        <a:t>Existe pinça para captura?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71%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600" kern="50">
                          <a:latin typeface="Calibri"/>
                          <a:ea typeface="Arial"/>
                          <a:cs typeface="Calibri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600" kern="50">
                          <a:latin typeface="Calibri"/>
                          <a:ea typeface="Arial"/>
                          <a:cs typeface="Calibri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8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600" kern="50" dirty="0">
                          <a:latin typeface="Calibri"/>
                          <a:ea typeface="Arial"/>
                          <a:cs typeface="Calibri"/>
                        </a:rPr>
                        <a:t>Existe frascos para transporte dos espécimes capturados?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36%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39%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600" kern="50">
                          <a:latin typeface="Calibri"/>
                          <a:ea typeface="Arial"/>
                          <a:cs typeface="Calibri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600" kern="50" dirty="0">
                          <a:latin typeface="Calibri"/>
                          <a:ea typeface="Arial"/>
                          <a:cs typeface="Calibri"/>
                        </a:rPr>
                        <a:t>25%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09600" y="1600200"/>
          <a:ext cx="8001000" cy="4876800"/>
        </p:xfrm>
        <a:graphic>
          <a:graphicData uri="http://schemas.openxmlformats.org/drawingml/2006/table">
            <a:tbl>
              <a:tblPr/>
              <a:tblGrid>
                <a:gridCol w="5656035"/>
                <a:gridCol w="533049"/>
                <a:gridCol w="533049"/>
                <a:gridCol w="532298"/>
                <a:gridCol w="746569"/>
              </a:tblGrid>
              <a:tr h="487680">
                <a:tc>
                  <a:txBody>
                    <a:bodyPr/>
                    <a:lstStyle/>
                    <a:p>
                      <a:pPr marL="274320" indent="-228600">
                        <a:lnSpc>
                          <a:spcPts val="112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>
                          <a:latin typeface="Calibri"/>
                          <a:ea typeface="Arial"/>
                          <a:cs typeface="Calibri"/>
                        </a:rPr>
                        <a:t>CONDIÇÕES DE HIDRATAÇÃO SEGMENTO ZOONOSES NAS ATIVIDADES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  <a:p>
                      <a:pPr marL="274320" indent="-228600">
                        <a:lnSpc>
                          <a:spcPts val="107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>
                          <a:latin typeface="Calibri"/>
                          <a:ea typeface="Arial"/>
                          <a:cs typeface="Calibri"/>
                        </a:rPr>
                        <a:t>DE CAMPO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0195" indent="-2286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SIM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4325" indent="-2286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NÃO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4325" marR="74295" indent="-228600" algn="ctr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N/A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4325" marR="74295" indent="-228600" algn="ctr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Vazias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42900" marR="11049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Há fornecimento de água potável para atividades externas pela SMS -PMSP? 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68%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42900" marR="11049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Qual a procedência da água e o endereço do abastecimento?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42900" marR="110490" lvl="0" indent="-342900">
                        <a:lnSpc>
                          <a:spcPts val="114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A fonte de abastecimento é a de sistema de abastecimento público - SABESP?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71%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42900" marR="110490" lvl="0" indent="-342900">
                        <a:lnSpc>
                          <a:spcPts val="114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spc="15" dirty="0">
                          <a:latin typeface="Calibri"/>
                          <a:ea typeface="Arial"/>
                          <a:cs typeface="Calibri"/>
                        </a:rPr>
                        <a:t>Há </a:t>
                      </a:r>
                      <a:r>
                        <a:rPr lang="pt-BR" sz="1200" kern="50" spc="30" dirty="0">
                          <a:latin typeface="Calibri"/>
                          <a:ea typeface="Arial"/>
                          <a:cs typeface="Calibri"/>
                        </a:rPr>
                        <a:t>reservatório </a:t>
                      </a:r>
                      <a:r>
                        <a:rPr lang="pt-BR" sz="1200" kern="50" spc="10" dirty="0">
                          <a:latin typeface="Calibri"/>
                          <a:ea typeface="Arial"/>
                          <a:cs typeface="Calibri"/>
                        </a:rPr>
                        <a:t>de </a:t>
                      </a:r>
                      <a:r>
                        <a:rPr lang="pt-BR" sz="1200" kern="50" spc="25" dirty="0">
                          <a:latin typeface="Calibri"/>
                          <a:ea typeface="Arial"/>
                          <a:cs typeface="Calibri"/>
                        </a:rPr>
                        <a:t>água para </a:t>
                      </a:r>
                      <a:r>
                        <a:rPr lang="pt-BR" sz="1200" kern="50" spc="30" dirty="0">
                          <a:latin typeface="Calibri"/>
                          <a:ea typeface="Arial"/>
                          <a:cs typeface="Calibri"/>
                        </a:rPr>
                        <a:t>ingestão </a:t>
                      </a: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à </a:t>
                      </a:r>
                      <a:r>
                        <a:rPr lang="pt-BR" sz="1200" kern="50" spc="35" dirty="0">
                          <a:latin typeface="Calibri"/>
                          <a:ea typeface="Arial"/>
                          <a:cs typeface="Calibri"/>
                        </a:rPr>
                        <a:t>disposição </a:t>
                      </a:r>
                      <a:r>
                        <a:rPr lang="pt-BR" sz="1200" kern="50" spc="15" dirty="0">
                          <a:latin typeface="Calibri"/>
                          <a:ea typeface="Arial"/>
                          <a:cs typeface="Calibri"/>
                        </a:rPr>
                        <a:t>dos </a:t>
                      </a:r>
                      <a:r>
                        <a:rPr lang="pt-BR" sz="1200" kern="50" spc="35" dirty="0">
                          <a:latin typeface="Calibri"/>
                          <a:ea typeface="Arial"/>
                          <a:cs typeface="Calibri"/>
                        </a:rPr>
                        <a:t>trabalhadores </a:t>
                      </a:r>
                      <a:r>
                        <a:rPr lang="pt-BR" sz="1200" kern="50" spc="25" dirty="0">
                          <a:latin typeface="Calibri"/>
                          <a:ea typeface="Arial"/>
                          <a:cs typeface="Calibri"/>
                        </a:rPr>
                        <a:t>no </a:t>
                      </a:r>
                      <a:r>
                        <a:rPr lang="pt-BR" sz="1200" kern="50" spc="30" dirty="0">
                          <a:latin typeface="Calibri"/>
                          <a:ea typeface="Arial"/>
                          <a:cs typeface="Calibri"/>
                        </a:rPr>
                        <a:t>campo? 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50%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21%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O reservatório tem refrigeração?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11%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64%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O reservatório tem bordas internas arredondadas?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71%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O reservatório é de material passível de desinfecção por hipoclorito de sódio?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68%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29%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A sobra de água é descartada?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71%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42900" marR="11049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spc="15" dirty="0">
                          <a:latin typeface="Calibri"/>
                          <a:ea typeface="Arial"/>
                          <a:cs typeface="Calibri"/>
                        </a:rPr>
                        <a:t>Há </a:t>
                      </a:r>
                      <a:r>
                        <a:rPr lang="pt-BR" sz="1200" kern="50" spc="30" dirty="0">
                          <a:latin typeface="Calibri"/>
                          <a:ea typeface="Arial"/>
                          <a:cs typeface="Calibri"/>
                        </a:rPr>
                        <a:t>recipiente </a:t>
                      </a:r>
                      <a:r>
                        <a:rPr lang="pt-BR" sz="1200" kern="50" spc="35" dirty="0">
                          <a:latin typeface="Calibri"/>
                          <a:ea typeface="Arial"/>
                          <a:cs typeface="Calibri"/>
                        </a:rPr>
                        <a:t>individual </a:t>
                      </a:r>
                      <a:r>
                        <a:rPr lang="pt-BR" sz="1200" kern="50" spc="30" dirty="0">
                          <a:latin typeface="Calibri"/>
                          <a:ea typeface="Arial"/>
                          <a:cs typeface="Calibri"/>
                        </a:rPr>
                        <a:t>térmico </a:t>
                      </a:r>
                      <a:r>
                        <a:rPr lang="pt-BR" sz="1200" kern="50" spc="25" dirty="0">
                          <a:latin typeface="Calibri"/>
                          <a:ea typeface="Arial"/>
                          <a:cs typeface="Calibri"/>
                        </a:rPr>
                        <a:t>para</a:t>
                      </a:r>
                      <a:r>
                        <a:rPr lang="pt-BR" sz="1200" kern="50" spc="330" dirty="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200" kern="50" spc="35" dirty="0">
                          <a:latin typeface="Calibri"/>
                          <a:ea typeface="Arial"/>
                          <a:cs typeface="Calibri"/>
                        </a:rPr>
                        <a:t>transporte </a:t>
                      </a:r>
                      <a:r>
                        <a:rPr lang="pt-BR" sz="1200" kern="50" spc="25" dirty="0">
                          <a:latin typeface="Calibri"/>
                          <a:ea typeface="Arial"/>
                          <a:cs typeface="Calibri"/>
                        </a:rPr>
                        <a:t>de água</a:t>
                      </a:r>
                      <a:r>
                        <a:rPr lang="pt-BR" sz="1200" kern="50" spc="330" dirty="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200" kern="50" spc="15" dirty="0">
                          <a:latin typeface="Calibri"/>
                          <a:ea typeface="Arial"/>
                          <a:cs typeface="Calibri"/>
                        </a:rPr>
                        <a:t>aos </a:t>
                      </a:r>
                      <a:r>
                        <a:rPr lang="pt-BR" sz="1200" kern="50" spc="30" dirty="0">
                          <a:latin typeface="Calibri"/>
                          <a:ea typeface="Arial"/>
                          <a:cs typeface="Calibri"/>
                        </a:rPr>
                        <a:t>postos </a:t>
                      </a:r>
                      <a:r>
                        <a:rPr lang="pt-BR" sz="1200" kern="50" spc="10" dirty="0">
                          <a:latin typeface="Calibri"/>
                          <a:ea typeface="Arial"/>
                          <a:cs typeface="Calibri"/>
                        </a:rPr>
                        <a:t>de</a:t>
                      </a:r>
                      <a:r>
                        <a:rPr lang="pt-BR" sz="1200" kern="50" spc="300" dirty="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200" kern="50" spc="30" dirty="0">
                          <a:latin typeface="Calibri"/>
                          <a:ea typeface="Arial"/>
                          <a:cs typeface="Calibri"/>
                        </a:rPr>
                        <a:t>trabalho? </a:t>
                      </a:r>
                      <a:r>
                        <a:rPr lang="pt-BR" sz="1200" kern="50" spc="35" dirty="0">
                          <a:latin typeface="Calibri"/>
                          <a:ea typeface="Arial"/>
                          <a:cs typeface="Calibri"/>
                        </a:rPr>
                        <a:t>(Cantil/garrafa</a:t>
                      </a:r>
                      <a:r>
                        <a:rPr lang="pt-BR" sz="1200" kern="50" spc="150" dirty="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200" kern="50" spc="30" dirty="0">
                          <a:latin typeface="Calibri"/>
                          <a:ea typeface="Arial"/>
                          <a:cs typeface="Calibri"/>
                        </a:rPr>
                        <a:t>térmica)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54%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21%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CONDIÇÕES DE HIDRATAÇÃO SEGMENTO ZOONOSES NAS ATIVIDADES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DE CAMPO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CONTROLE DE ABELHAS</a:t>
            </a:r>
            <a:endParaRPr lang="pt-BR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09600" y="1676401"/>
          <a:ext cx="7900982" cy="4800598"/>
        </p:xfrm>
        <a:graphic>
          <a:graphicData uri="http://schemas.openxmlformats.org/drawingml/2006/table">
            <a:tbl>
              <a:tblPr/>
              <a:tblGrid>
                <a:gridCol w="5736351"/>
                <a:gridCol w="540618"/>
                <a:gridCol w="428631"/>
                <a:gridCol w="533400"/>
                <a:gridCol w="661982"/>
              </a:tblGrid>
              <a:tr h="436418">
                <a:tc>
                  <a:txBody>
                    <a:bodyPr/>
                    <a:lstStyle/>
                    <a:p>
                      <a:pPr marL="567690" indent="-228600" algn="ctr">
                        <a:lnSpc>
                          <a:spcPts val="112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>
                          <a:latin typeface="Calibri"/>
                          <a:ea typeface="Arial"/>
                          <a:cs typeface="Calibri"/>
                        </a:rPr>
                        <a:t>CONTROLE DE ABELHAS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925" indent="-2286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SIM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indent="-2286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NÃO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1155" marR="120015" indent="-228600" algn="ctr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>
                          <a:latin typeface="Calibri"/>
                          <a:ea typeface="Arial"/>
                          <a:cs typeface="Calibri"/>
                        </a:rPr>
                        <a:t>N </a:t>
                      </a:r>
                      <a:r>
                        <a:rPr lang="pt-BR" sz="1200" b="1" kern="50" dirty="0" smtClean="0">
                          <a:latin typeface="Calibri"/>
                          <a:ea typeface="Arial"/>
                          <a:cs typeface="Calibri"/>
                        </a:rPr>
                        <a:t>/A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1155" marR="120015" indent="-228600" algn="ctr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>
                          <a:latin typeface="Calibri"/>
                          <a:ea typeface="Arial"/>
                          <a:cs typeface="Calibri"/>
                        </a:rPr>
                        <a:t>Vazio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Há uso de EPI adequado à atividade de controle químico?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43%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32%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São Fornecidos e utilizados: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4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4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4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4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a) Luvas de expurgo cano longo?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39%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36%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b) cinto de segurança? 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4%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68%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4%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410845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c) vestimenta própria para apicultores?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75%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410845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d) vestimenta hidro-repelente?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32%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43%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410845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e) calçado de segurança tipo bota de PVC cano médio?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68%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7%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410845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f) luva impermeável e resistente a solventes orgânicos?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71%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29%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410845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g) Respirador purificador de ar tipo peça facial inteira com filtro mecânico e químico?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46%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29%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É fornecido e usado capacete resistente a choques mecânicos?</a:t>
                      </a:r>
                      <a:r>
                        <a:rPr lang="pt-BR" sz="1400" kern="50">
                          <a:solidFill>
                            <a:srgbClr val="FF0000"/>
                          </a:solidFill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71%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4%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295400" y="225623"/>
            <a:ext cx="670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57. São fornecidos e utilizados : C. vestimenta própria para apicultores ?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5400" y="3429000"/>
            <a:ext cx="61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57. São fornecidos e utilizados:  D. vestimenta </a:t>
            </a:r>
            <a:r>
              <a:rPr lang="pt-BR" sz="1400" dirty="0" err="1" smtClean="0"/>
              <a:t>hidro-repelente</a:t>
            </a:r>
            <a:r>
              <a:rPr lang="pt-BR" sz="1400" dirty="0" smtClean="0"/>
              <a:t>?</a:t>
            </a:r>
            <a:endParaRPr lang="pt-BR" sz="1400" dirty="0"/>
          </a:p>
        </p:txBody>
      </p:sp>
      <p:pic>
        <p:nvPicPr>
          <p:cNvPr id="74753" name="Picture 1" descr="C:\Users\Cacau\Downloads\57. São fornecidos e utilizados [D. vestimenta hidro-repelente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733800"/>
            <a:ext cx="6477000" cy="2895600"/>
          </a:xfrm>
          <a:prstGeom prst="rect">
            <a:avLst/>
          </a:prstGeom>
          <a:noFill/>
        </p:spPr>
      </p:pic>
      <p:pic>
        <p:nvPicPr>
          <p:cNvPr id="74754" name="Picture 2" descr="C:\Users\Cacau\Downloads\57. São fornecidos e utilizados [C. vestimenta própria para apicultores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533400"/>
            <a:ext cx="65532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CONTROLE DE INSETOS ADULTOS:</a:t>
            </a:r>
            <a:endParaRPr lang="pt-BR" sz="28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09600" y="1574806"/>
          <a:ext cx="8000999" cy="5172108"/>
        </p:xfrm>
        <a:graphic>
          <a:graphicData uri="http://schemas.openxmlformats.org/drawingml/2006/table">
            <a:tbl>
              <a:tblPr/>
              <a:tblGrid>
                <a:gridCol w="5736349"/>
                <a:gridCol w="636696"/>
                <a:gridCol w="542143"/>
                <a:gridCol w="442255"/>
                <a:gridCol w="643556"/>
              </a:tblGrid>
              <a:tr h="317017">
                <a:tc>
                  <a:txBody>
                    <a:bodyPr/>
                    <a:lstStyle/>
                    <a:p>
                      <a:pPr marL="237490" indent="-228600" algn="ctr">
                        <a:lnSpc>
                          <a:spcPct val="107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CONTROLE DE INSETOS ADULTOS: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745" indent="-228600" algn="ctr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SIM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605" indent="-228600" algn="ctr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NÃO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5595" marR="73025" indent="-228600" algn="ctr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N/A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5595" marR="73025" indent="-228600" algn="ctr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Vazio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1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6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Com quais substâncias químicas/ biológicas, o trabalhador tem contato: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17">
                <a:tc>
                  <a:txBody>
                    <a:bodyPr/>
                    <a:lstStyle/>
                    <a:p>
                      <a:pPr marL="467360" indent="-228600">
                        <a:lnSpc>
                          <a:spcPts val="106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a) Organofosforado (malationa)?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100%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17">
                <a:tc>
                  <a:txBody>
                    <a:bodyPr/>
                    <a:lstStyle/>
                    <a:p>
                      <a:pPr marL="467360" indent="-228600">
                        <a:lnSpc>
                          <a:spcPts val="1055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c) Piretróides?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100%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17">
                <a:tc>
                  <a:txBody>
                    <a:bodyPr/>
                    <a:lstStyle/>
                    <a:p>
                      <a:pPr marL="467360" indent="-228600">
                        <a:lnSpc>
                          <a:spcPts val="106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d) </a:t>
                      </a:r>
                      <a:r>
                        <a:rPr lang="pt-BR" sz="1200" i="1" kern="50">
                          <a:latin typeface="Calibri"/>
                          <a:ea typeface="Arial"/>
                          <a:cs typeface="Calibri"/>
                        </a:rPr>
                        <a:t>Bacillus thurigiensis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100%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17">
                <a:tc>
                  <a:txBody>
                    <a:bodyPr/>
                    <a:lstStyle/>
                    <a:p>
                      <a:pPr marL="467360" indent="-228600">
                        <a:lnSpc>
                          <a:spcPts val="107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e) </a:t>
                      </a:r>
                      <a:r>
                        <a:rPr lang="pt-BR" sz="1200" i="1" kern="50">
                          <a:latin typeface="Calibri"/>
                          <a:ea typeface="Arial"/>
                          <a:cs typeface="Calibri"/>
                        </a:rPr>
                        <a:t>Bacillus sphericus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57%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55">
                <a:tc>
                  <a:txBody>
                    <a:bodyPr/>
                    <a:lstStyle/>
                    <a:p>
                      <a:pPr marL="467360" indent="-228600">
                        <a:lnSpc>
                          <a:spcPts val="106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9740" algn="l"/>
                        </a:tabLst>
                      </a:pPr>
                      <a:r>
                        <a:rPr lang="pt-BR" sz="1200" kern="50" spc="25">
                          <a:latin typeface="Calibri"/>
                          <a:ea typeface="Arial"/>
                          <a:cs typeface="Calibri"/>
                        </a:rPr>
                        <a:t>f)	</a:t>
                      </a:r>
                      <a:r>
                        <a:rPr lang="pt-BR" sz="1200" kern="50" spc="30">
                          <a:latin typeface="Calibri"/>
                          <a:ea typeface="Arial"/>
                          <a:cs typeface="Calibri"/>
                        </a:rPr>
                        <a:t>Outros</a:t>
                      </a:r>
                      <a:r>
                        <a:rPr lang="pt-BR" sz="1200" kern="50" spc="90">
                          <a:latin typeface="Calibri"/>
                          <a:ea typeface="Arial"/>
                          <a:cs typeface="Calibri"/>
                        </a:rPr>
                        <a:t>____________________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Mencionados</a:t>
                      </a: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: D</a:t>
                      </a:r>
                      <a:r>
                        <a:rPr lang="pt-BR" sz="1100" kern="50">
                          <a:latin typeface="Arial"/>
                          <a:ea typeface="Times New Roman"/>
                        </a:rPr>
                        <a:t>DVP / TENEFÓS; PIRIPROXIFEM; PÓ DE CONTATO PARA OUTROS INSETOS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701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25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Que tipo de pulverizador é utilizado?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17">
                <a:tc>
                  <a:txBody>
                    <a:bodyPr/>
                    <a:lstStyle/>
                    <a:p>
                      <a:pPr marL="467360" indent="-228600">
                        <a:lnSpc>
                          <a:spcPts val="112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94665" algn="l"/>
                        </a:tabLst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a)	Pulverizador costal de compressão prévia</a:t>
                      </a:r>
                      <a:r>
                        <a:rPr lang="pt-BR" sz="1200" kern="50" spc="-3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(bombeamento)?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90,5%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17">
                <a:tc>
                  <a:txBody>
                    <a:bodyPr/>
                    <a:lstStyle/>
                    <a:p>
                      <a:pPr marL="467360" indent="-228600">
                        <a:lnSpc>
                          <a:spcPts val="1125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94665" algn="l"/>
                        </a:tabLst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b)	Pulverizador costal de compressão manual</a:t>
                      </a:r>
                      <a:r>
                        <a:rPr lang="pt-BR" sz="1200" kern="50" spc="-35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(alavanca)?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90,5%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17">
                <a:tc>
                  <a:txBody>
                    <a:bodyPr/>
                    <a:lstStyle/>
                    <a:p>
                      <a:pPr marL="467360" indent="-228600">
                        <a:lnSpc>
                          <a:spcPts val="112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c) Pulverizador costal motorizado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100%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17">
                <a:tc>
                  <a:txBody>
                    <a:bodyPr/>
                    <a:lstStyle/>
                    <a:p>
                      <a:pPr marL="467360" indent="-228600">
                        <a:lnSpc>
                          <a:spcPts val="1125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d) Pulverizador motorizado estacionário (carrinhos ou transportes pequenos)?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38%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17">
                <a:tc>
                  <a:txBody>
                    <a:bodyPr/>
                    <a:lstStyle/>
                    <a:p>
                      <a:pPr marL="467360" indent="-228600">
                        <a:lnSpc>
                          <a:spcPts val="112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e) Pulverizador Elétrico? – Registrar forma de transporte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17">
                <a:tc>
                  <a:txBody>
                    <a:bodyPr/>
                    <a:lstStyle/>
                    <a:p>
                      <a:pPr marL="467360" indent="-228600">
                        <a:lnSpc>
                          <a:spcPts val="1125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9740" algn="l"/>
                        </a:tabLst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f)	Pulverizador UBV Pesado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66,7%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17">
                <a:tc>
                  <a:txBody>
                    <a:bodyPr/>
                    <a:lstStyle/>
                    <a:p>
                      <a:pPr marL="467360" indent="-228600">
                        <a:lnSpc>
                          <a:spcPts val="112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94665" algn="l"/>
                        </a:tabLst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g)	Outros</a:t>
                      </a:r>
                      <a:r>
                        <a:rPr lang="pt-BR" sz="1200" kern="50" spc="-5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_______________________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 dirty="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CONTROLE DE INSETOS ADULTOS:</a:t>
            </a:r>
            <a:endParaRPr lang="pt-BR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09600" y="2108209"/>
          <a:ext cx="8001000" cy="4236509"/>
        </p:xfrm>
        <a:graphic>
          <a:graphicData uri="http://schemas.openxmlformats.org/drawingml/2006/table">
            <a:tbl>
              <a:tblPr/>
              <a:tblGrid>
                <a:gridCol w="5736349"/>
                <a:gridCol w="636695"/>
                <a:gridCol w="542144"/>
                <a:gridCol w="442255"/>
                <a:gridCol w="643557"/>
              </a:tblGrid>
              <a:tr h="6297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1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50" dirty="0" smtClean="0">
                          <a:latin typeface="Arial"/>
                          <a:ea typeface="Arial"/>
                        </a:rPr>
                        <a:t>SIM</a:t>
                      </a:r>
                      <a:endParaRPr lang="pt-BR" sz="11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50" dirty="0" smtClean="0">
                          <a:latin typeface="Arial"/>
                          <a:ea typeface="Arial"/>
                        </a:rPr>
                        <a:t>NÃO</a:t>
                      </a:r>
                      <a:endParaRPr lang="pt-BR" sz="11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50" dirty="0" smtClean="0">
                          <a:latin typeface="Arial"/>
                          <a:ea typeface="Arial"/>
                        </a:rPr>
                        <a:t>N/A</a:t>
                      </a:r>
                      <a:endParaRPr lang="pt-BR" sz="11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50" dirty="0" smtClean="0">
                          <a:latin typeface="Arial"/>
                          <a:ea typeface="Arial"/>
                        </a:rPr>
                        <a:t>VAZIO</a:t>
                      </a:r>
                      <a:endParaRPr lang="pt-BR" sz="11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7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Os pulverizadores, durante a aplicação, costumam ter vazamentos? 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57%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18%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7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O ruído é elevado na pulverização motorizada?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75%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011">
                <a:tc>
                  <a:txBody>
                    <a:bodyPr/>
                    <a:lstStyle/>
                    <a:p>
                      <a:pPr marL="342900" marR="8890" lvl="0" indent="-342900">
                        <a:lnSpc>
                          <a:spcPct val="107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O pulverizador motorizado tem algum tipo de proteção para impedir que o trabalhador tenha partes do corpo ou da vestimenta presa ao pulverizador?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50%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6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O pulverizador motorizado tem algum tipo de proteção para impedir que o trabalhador tenha contato com as partes quentes?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50%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6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Os trabalhadores que acompanham o trabalho, quando próximos da pulverização usam EPI adequado?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46%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CONTROLE DE INSETOS ADULTOS:</a:t>
            </a:r>
            <a:endParaRPr lang="pt-BR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09600" y="1574805"/>
          <a:ext cx="8001000" cy="5059793"/>
        </p:xfrm>
        <a:graphic>
          <a:graphicData uri="http://schemas.openxmlformats.org/drawingml/2006/table">
            <a:tbl>
              <a:tblPr/>
              <a:tblGrid>
                <a:gridCol w="5736349"/>
                <a:gridCol w="636695"/>
                <a:gridCol w="542143"/>
                <a:gridCol w="442255"/>
                <a:gridCol w="643558"/>
              </a:tblGrid>
              <a:tr h="3888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Trabalhadores e apoio que realizam pulverização costal manual e mecânica fazem uso dos seguintes EPIs específicos: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 smtClean="0">
                          <a:latin typeface="Calibri"/>
                          <a:ea typeface="Arial"/>
                          <a:cs typeface="Calibri"/>
                        </a:rPr>
                        <a:t>SIM</a:t>
                      </a:r>
                      <a:endParaRPr lang="pt-BR" sz="1200" b="1" kern="50" dirty="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 smtClean="0">
                          <a:latin typeface="Calibri"/>
                          <a:ea typeface="Arial"/>
                          <a:cs typeface="Calibri"/>
                        </a:rPr>
                        <a:t>NÃO</a:t>
                      </a:r>
                      <a:endParaRPr lang="pt-BR" sz="1200" b="1" kern="50" dirty="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 smtClean="0">
                          <a:latin typeface="Calibri"/>
                          <a:ea typeface="Arial"/>
                          <a:cs typeface="Calibri"/>
                        </a:rPr>
                        <a:t>N/A</a:t>
                      </a:r>
                      <a:endParaRPr lang="pt-BR" sz="1200" b="1" kern="50" dirty="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dirty="0" smtClean="0">
                          <a:latin typeface="Calibri"/>
                          <a:ea typeface="Arial"/>
                          <a:cs typeface="Calibri"/>
                        </a:rPr>
                        <a:t>VAZIO</a:t>
                      </a:r>
                      <a:endParaRPr lang="pt-BR" sz="1200" b="1" kern="50" dirty="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15">
                <a:tc>
                  <a:txBody>
                    <a:bodyPr/>
                    <a:lstStyle/>
                    <a:p>
                      <a:pPr marL="238760" indent="-228600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a) Respirador purificador de ar tipo peça facial inteira com filtro mecânico e químico?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39%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36%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15">
                <a:tc>
                  <a:txBody>
                    <a:bodyPr/>
                    <a:lstStyle/>
                    <a:p>
                      <a:pPr marL="238760" indent="-228600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b) vestimenta de segurança?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46%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15">
                <a:tc>
                  <a:txBody>
                    <a:bodyPr/>
                    <a:lstStyle/>
                    <a:p>
                      <a:pPr marL="238760" indent="-228600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c) touca árabe?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54%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18%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15">
                <a:tc>
                  <a:txBody>
                    <a:bodyPr/>
                    <a:lstStyle/>
                    <a:p>
                      <a:pPr marL="238760" indent="-228600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d) luva impermeável e resistente a solventes orgânicos?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46%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15">
                <a:tc>
                  <a:txBody>
                    <a:bodyPr/>
                    <a:lstStyle/>
                    <a:p>
                      <a:pPr marL="238760" indent="-228600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e) calçado de segurança impermeável?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54%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21%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15">
                <a:tc>
                  <a:txBody>
                    <a:bodyPr/>
                    <a:lstStyle/>
                    <a:p>
                      <a:pPr marL="238760" indent="-228600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f) a calça recobre o cano da bota dos trabalhadores mesmo em movimento?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68%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7%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protetor auditivo na pulverização mecânica?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54%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21%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Os demais trabalhadores da equipe de nebulização utilizam EPI?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15">
                <a:tc>
                  <a:txBody>
                    <a:bodyPr/>
                    <a:lstStyle/>
                    <a:p>
                      <a:pPr marL="237490" indent="-228600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a. vestimenta de segurança? 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39%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32%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4%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15">
                <a:tc>
                  <a:txBody>
                    <a:bodyPr/>
                    <a:lstStyle/>
                    <a:p>
                      <a:pPr marL="237490" indent="-228600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c) touca árabe? 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36%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36%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4%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15">
                <a:tc>
                  <a:txBody>
                    <a:bodyPr/>
                    <a:lstStyle/>
                    <a:p>
                      <a:pPr marL="237490" indent="-228600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d) luva impermeável e resistente a solventes orgânicos?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7%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61%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7%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Habitualmente, após a pulverização, o tanque do </a:t>
                      </a:r>
                      <a:r>
                        <a:rPr lang="pt-BR" sz="1200" kern="50" dirty="0" err="1">
                          <a:latin typeface="Calibri"/>
                          <a:ea typeface="Arial"/>
                          <a:cs typeface="Calibri"/>
                        </a:rPr>
                        <a:t>nebulizador</a:t>
                      </a: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 fica com resíduos (sobra de produtos)?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50%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21%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 dirty="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295400" y="225623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61. Os pulverizadores, durante a aplicação, costumam ter vazamentos?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5400" y="3429000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62. O ruído é elevado na pulverização motorizada?</a:t>
            </a:r>
            <a:endParaRPr lang="pt-BR" sz="1400" dirty="0"/>
          </a:p>
        </p:txBody>
      </p:sp>
      <p:pic>
        <p:nvPicPr>
          <p:cNvPr id="1026" name="Picture 2" descr="C:\Users\Cacau\Downloads\[61. Os pulverizadores, durante a aplicação, costumam ter vazamentos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"/>
            <a:ext cx="6781800" cy="2779903"/>
          </a:xfrm>
          <a:prstGeom prst="rect">
            <a:avLst/>
          </a:prstGeom>
          <a:noFill/>
        </p:spPr>
      </p:pic>
      <p:pic>
        <p:nvPicPr>
          <p:cNvPr id="1027" name="Picture 3" descr="C:\Users\Cacau\Downloads\[62. O ruído é elevado na pulverização motorizada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810000"/>
            <a:ext cx="6781800" cy="2750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219200" y="1371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65. Os trabalhadores que acompanham o trabalho, quando próximos da pulverização usam EPI adequado?</a:t>
            </a:r>
            <a:endParaRPr lang="pt-BR" sz="1400" dirty="0"/>
          </a:p>
        </p:txBody>
      </p:sp>
      <p:pic>
        <p:nvPicPr>
          <p:cNvPr id="2050" name="Picture 2" descr="C:\Users\Cacau\Downloads\[65. Os trabalhadores que acompanham o trabalho, quando próximos da pulverização usam EPI adequado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5862" y="2105025"/>
            <a:ext cx="6284138" cy="3838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APLICAÇÃO DIRETA DE PRODUTOS QUÍMICOS E BIOLÓGICOS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(não pulverizado – controle de larvas e outros)</a:t>
            </a:r>
            <a:endParaRPr lang="pt-BR" sz="2000" kern="50" dirty="0">
              <a:latin typeface="Arial"/>
              <a:ea typeface="Arial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09600" y="1676400"/>
          <a:ext cx="7899239" cy="3657600"/>
        </p:xfrm>
        <a:graphic>
          <a:graphicData uri="http://schemas.openxmlformats.org/drawingml/2006/table">
            <a:tbl>
              <a:tblPr/>
              <a:tblGrid>
                <a:gridCol w="5700464"/>
                <a:gridCol w="527228"/>
                <a:gridCol w="527973"/>
                <a:gridCol w="502412"/>
                <a:gridCol w="641162"/>
              </a:tblGrid>
              <a:tr h="731520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112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b="1" kern="50" dirty="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400" b="1" kern="50" spc="30" dirty="0">
                          <a:latin typeface="Calibri"/>
                          <a:ea typeface="Arial"/>
                          <a:cs typeface="Calibri"/>
                        </a:rPr>
                        <a:t>APLICAÇÃO </a:t>
                      </a:r>
                      <a:r>
                        <a:rPr lang="pt-BR" sz="1400" b="1" kern="50" spc="35" dirty="0">
                          <a:latin typeface="Calibri"/>
                          <a:ea typeface="Arial"/>
                          <a:cs typeface="Calibri"/>
                        </a:rPr>
                        <a:t>DIRETA </a:t>
                      </a:r>
                      <a:r>
                        <a:rPr lang="pt-BR" sz="1400" b="1" kern="50" spc="25" dirty="0">
                          <a:latin typeface="Calibri"/>
                          <a:ea typeface="Arial"/>
                          <a:cs typeface="Calibri"/>
                        </a:rPr>
                        <a:t>DE </a:t>
                      </a:r>
                      <a:r>
                        <a:rPr lang="pt-BR" sz="1400" b="1" kern="50" spc="30" dirty="0">
                          <a:latin typeface="Calibri"/>
                          <a:ea typeface="Arial"/>
                          <a:cs typeface="Calibri"/>
                        </a:rPr>
                        <a:t>PRODUTOS </a:t>
                      </a:r>
                      <a:r>
                        <a:rPr lang="pt-BR" sz="1400" b="1" kern="50" spc="35" dirty="0">
                          <a:latin typeface="Calibri"/>
                          <a:ea typeface="Arial"/>
                          <a:cs typeface="Calibri"/>
                        </a:rPr>
                        <a:t>QUÍMICOS E BIOLÓGICOS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  <a:p>
                      <a:pPr marL="386715" indent="-342900">
                        <a:lnSpc>
                          <a:spcPts val="107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b="1" kern="50" dirty="0">
                          <a:latin typeface="Calibri"/>
                          <a:ea typeface="Arial"/>
                          <a:cs typeface="Calibri"/>
                        </a:rPr>
                        <a:t>(não pulverizado – controle de larvas e outros)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5765" indent="-342900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b="1" kern="50" dirty="0">
                          <a:latin typeface="Calibri"/>
                          <a:ea typeface="Arial"/>
                          <a:cs typeface="Calibri"/>
                        </a:rPr>
                        <a:t>SIM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b="1" kern="50" dirty="0">
                          <a:latin typeface="Calibri"/>
                          <a:ea typeface="Arial"/>
                          <a:cs typeface="Calibri"/>
                        </a:rPr>
                        <a:t>NÃO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165" marR="7112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b="1" kern="50" dirty="0">
                          <a:latin typeface="Calibri"/>
                          <a:ea typeface="Arial"/>
                          <a:cs typeface="Calibri"/>
                        </a:rPr>
                        <a:t>N/A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165" marR="7112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b="1" kern="50" dirty="0">
                          <a:latin typeface="Calibri"/>
                          <a:ea typeface="Arial"/>
                          <a:cs typeface="Calibri"/>
                        </a:rPr>
                        <a:t>Vazio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1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Existe POP para a aplicação?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 dirty="0">
                          <a:latin typeface="Cambria"/>
                          <a:ea typeface="Arial"/>
                        </a:rPr>
                        <a:t>43%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1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É utilizado o EPI durante a aplicação?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39%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 dirty="0">
                          <a:latin typeface="Cambria"/>
                          <a:ea typeface="Arial"/>
                        </a:rPr>
                        <a:t>36%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1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O recipiente tem vazamento?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18%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 dirty="0">
                          <a:latin typeface="Cambria"/>
                          <a:ea typeface="Arial"/>
                        </a:rPr>
                        <a:t>50%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 dirty="0">
                          <a:latin typeface="Cambria"/>
                          <a:ea typeface="Arial"/>
                        </a:rPr>
                        <a:t>7%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2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Este vazamento entra em contato com o trabalhador?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11%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14%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 dirty="0">
                          <a:latin typeface="Cambria"/>
                          <a:ea typeface="Arial"/>
                        </a:rPr>
                        <a:t>50%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 smtClean="0"/>
              <a:t>Atividade em Campo com APLICAÇÃO DE RODENTICIDA </a:t>
            </a:r>
            <a:br>
              <a:rPr lang="pt-BR" sz="2000" b="1" dirty="0" smtClean="0"/>
            </a:br>
            <a:r>
              <a:rPr lang="pt-BR" sz="2000" b="1" dirty="0" smtClean="0"/>
              <a:t>(iscas granuladas, blocos impermeáveis e pó de contato)</a:t>
            </a:r>
            <a:endParaRPr lang="pt-BR" sz="1800" kern="50" dirty="0">
              <a:latin typeface="Arial"/>
              <a:ea typeface="Arial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09597" y="1591740"/>
          <a:ext cx="8001002" cy="4885416"/>
        </p:xfrm>
        <a:graphic>
          <a:graphicData uri="http://schemas.openxmlformats.org/drawingml/2006/table">
            <a:tbl>
              <a:tblPr/>
              <a:tblGrid>
                <a:gridCol w="5755277"/>
                <a:gridCol w="532297"/>
                <a:gridCol w="533050"/>
                <a:gridCol w="533050"/>
                <a:gridCol w="647328"/>
              </a:tblGrid>
              <a:tr h="356318">
                <a:tc>
                  <a:txBody>
                    <a:bodyPr/>
                    <a:lstStyle/>
                    <a:p>
                      <a:pPr marL="272415" indent="-228600">
                        <a:lnSpc>
                          <a:spcPts val="112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 spc="30">
                          <a:latin typeface="Calibri"/>
                          <a:ea typeface="Arial"/>
                          <a:cs typeface="Calibri"/>
                        </a:rPr>
                        <a:t>Atividade </a:t>
                      </a:r>
                      <a:r>
                        <a:rPr lang="pt-BR" sz="1200" b="1" kern="50" spc="10">
                          <a:latin typeface="Calibri"/>
                          <a:ea typeface="Arial"/>
                          <a:cs typeface="Calibri"/>
                        </a:rPr>
                        <a:t>em </a:t>
                      </a:r>
                      <a:r>
                        <a:rPr lang="pt-BR" sz="1200" b="1" kern="50" spc="25">
                          <a:latin typeface="Calibri"/>
                          <a:ea typeface="Arial"/>
                          <a:cs typeface="Calibri"/>
                        </a:rPr>
                        <a:t>Campo</a:t>
                      </a:r>
                      <a:r>
                        <a:rPr lang="pt-BR" sz="1200" b="1" kern="50" spc="33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200" b="1" kern="50" spc="25">
                          <a:latin typeface="Calibri"/>
                          <a:ea typeface="Arial"/>
                          <a:cs typeface="Calibri"/>
                        </a:rPr>
                        <a:t>com </a:t>
                      </a:r>
                      <a:r>
                        <a:rPr lang="pt-BR" sz="1200" b="1" kern="50" spc="30">
                          <a:latin typeface="Calibri"/>
                          <a:ea typeface="Arial"/>
                          <a:cs typeface="Calibri"/>
                        </a:rPr>
                        <a:t>APLICAÇÃO </a:t>
                      </a:r>
                      <a:r>
                        <a:rPr lang="pt-BR" sz="1200" b="1" kern="50" spc="25">
                          <a:latin typeface="Calibri"/>
                          <a:ea typeface="Arial"/>
                          <a:cs typeface="Calibri"/>
                        </a:rPr>
                        <a:t>DE </a:t>
                      </a:r>
                      <a:r>
                        <a:rPr lang="pt-BR" sz="1200" b="1" kern="50" spc="35">
                          <a:latin typeface="Calibri"/>
                          <a:ea typeface="Arial"/>
                          <a:cs typeface="Calibri"/>
                        </a:rPr>
                        <a:t>RODENTICIDA</a:t>
                      </a:r>
                      <a:r>
                        <a:rPr lang="pt-BR" sz="1200" b="1" kern="50" spc="30">
                          <a:latin typeface="Calibri"/>
                          <a:ea typeface="Arial"/>
                          <a:cs typeface="Calibri"/>
                        </a:rPr>
                        <a:t> (iscas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  <a:p>
                      <a:pPr marL="272415" indent="-228600">
                        <a:lnSpc>
                          <a:spcPts val="10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latin typeface="Calibri"/>
                          <a:ea typeface="Arial"/>
                          <a:cs typeface="Calibri"/>
                        </a:rPr>
                        <a:t>granuladas, blocos impermeáveis e pó de contato)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0830" indent="-2286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b="1" kern="50">
                          <a:latin typeface="Calibri"/>
                          <a:ea typeface="Arial"/>
                          <a:cs typeface="Calibri"/>
                        </a:rPr>
                        <a:t>SIM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2415" indent="-2286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b="1" kern="50">
                          <a:latin typeface="Calibri"/>
                          <a:ea typeface="Arial"/>
                          <a:cs typeface="Calibri"/>
                        </a:rPr>
                        <a:t>NÃO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4960" marR="73660" indent="-228600" algn="ctr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b="1" kern="50">
                          <a:latin typeface="Calibri"/>
                          <a:ea typeface="Arial"/>
                          <a:cs typeface="Calibri"/>
                        </a:rPr>
                        <a:t>N/A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4960" marR="73660" indent="-228600" algn="ctr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b="1" kern="50">
                          <a:latin typeface="Calibri"/>
                          <a:ea typeface="Arial"/>
                          <a:cs typeface="Calibri"/>
                        </a:rPr>
                        <a:t>Vazio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44">
                <a:tc>
                  <a:txBody>
                    <a:bodyPr/>
                    <a:lstStyle/>
                    <a:p>
                      <a:pPr marL="342900" marR="41783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Arial"/>
                          <a:ea typeface="Arial"/>
                        </a:rPr>
                        <a:t/>
                      </a:r>
                      <a:br>
                        <a:rPr lang="pt-BR" sz="1050" kern="50">
                          <a:latin typeface="Arial"/>
                          <a:ea typeface="Arial"/>
                        </a:rPr>
                      </a:br>
                      <a:r>
                        <a:rPr lang="pt-BR" sz="1100" kern="50">
                          <a:latin typeface="Calibri"/>
                          <a:ea typeface="Arial"/>
                          <a:cs typeface="Calibri"/>
                        </a:rPr>
                        <a:t>O trabalhador conhece o Procedimento Operacional Padrão - POP ou Instruções escritas (do manual de vigilância e controle de leptospirose e roedores?) para a aplicação de rodenticidas?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39%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32%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0%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29%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18">
                <a:tc>
                  <a:txBody>
                    <a:bodyPr/>
                    <a:lstStyle/>
                    <a:p>
                      <a:pPr marL="272415" indent="-2286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libri"/>
                          <a:ea typeface="Arial"/>
                          <a:cs typeface="Calibri"/>
                        </a:rPr>
                        <a:t>Existem os equipamentos: alicate universal, pé de cabra, picareta e alavanca para instalação?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54%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18%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0%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29%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libri"/>
                          <a:ea typeface="Arial"/>
                          <a:cs typeface="Calibri"/>
                        </a:rPr>
                        <a:t>Trabalhadores que realizam aplicação de rodenticidas em pó usam: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1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1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1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1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18">
                <a:tc>
                  <a:txBody>
                    <a:bodyPr/>
                    <a:lstStyle/>
                    <a:p>
                      <a:pPr marL="272415" indent="-2286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libri"/>
                          <a:ea typeface="Arial"/>
                          <a:cs typeface="Calibri"/>
                        </a:rPr>
                        <a:t>a) Óculos de segurança?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25%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46%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0%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29%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18">
                <a:tc>
                  <a:txBody>
                    <a:bodyPr/>
                    <a:lstStyle/>
                    <a:p>
                      <a:pPr marL="272415" indent="-2286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libri"/>
                          <a:ea typeface="Arial"/>
                          <a:cs typeface="Calibri"/>
                        </a:rPr>
                        <a:t>b) máscara para partículas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39%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32%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0%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29%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18">
                <a:tc>
                  <a:txBody>
                    <a:bodyPr/>
                    <a:lstStyle/>
                    <a:p>
                      <a:pPr marL="272415" indent="-228600">
                        <a:lnSpc>
                          <a:spcPts val="104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libri"/>
                          <a:ea typeface="Arial"/>
                          <a:cs typeface="Calibri"/>
                        </a:rPr>
                        <a:t>c) luva impermeável?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64%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7%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0%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29%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18">
                <a:tc>
                  <a:txBody>
                    <a:bodyPr/>
                    <a:lstStyle/>
                    <a:p>
                      <a:pPr marL="272415" marR="46355" indent="-228600">
                        <a:lnSpc>
                          <a:spcPts val="114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16230" algn="l"/>
                          <a:tab pos="942975" algn="l"/>
                          <a:tab pos="1244600" algn="l"/>
                          <a:tab pos="2040255" algn="l"/>
                          <a:tab pos="2417445" algn="l"/>
                          <a:tab pos="2947670" algn="l"/>
                          <a:tab pos="3354070" algn="l"/>
                          <a:tab pos="4002405" algn="l"/>
                          <a:tab pos="4420870" algn="l"/>
                          <a:tab pos="4840605" algn="l"/>
                        </a:tabLst>
                      </a:pPr>
                      <a:r>
                        <a:rPr lang="pt-BR" sz="1100" kern="50" spc="10">
                          <a:latin typeface="Calibri"/>
                          <a:ea typeface="Arial"/>
                          <a:cs typeface="Calibri"/>
                        </a:rPr>
                        <a:t>d)	</a:t>
                      </a:r>
                      <a:r>
                        <a:rPr lang="pt-BR" sz="1100" kern="50" spc="30">
                          <a:latin typeface="Calibri"/>
                          <a:ea typeface="Arial"/>
                          <a:cs typeface="Calibri"/>
                        </a:rPr>
                        <a:t>calçado	</a:t>
                      </a:r>
                      <a:r>
                        <a:rPr lang="pt-BR" sz="1100" kern="50" spc="25">
                          <a:latin typeface="Calibri"/>
                          <a:ea typeface="Arial"/>
                          <a:cs typeface="Calibri"/>
                        </a:rPr>
                        <a:t>de	</a:t>
                      </a:r>
                      <a:r>
                        <a:rPr lang="pt-BR" sz="1100" kern="50" spc="30">
                          <a:latin typeface="Calibri"/>
                          <a:ea typeface="Arial"/>
                          <a:cs typeface="Calibri"/>
                        </a:rPr>
                        <a:t>segurança	</a:t>
                      </a:r>
                      <a:r>
                        <a:rPr lang="pt-BR" sz="1100" kern="50" spc="25">
                          <a:latin typeface="Calibri"/>
                          <a:ea typeface="Arial"/>
                          <a:cs typeface="Calibri"/>
                        </a:rPr>
                        <a:t>tipo	</a:t>
                      </a:r>
                      <a:r>
                        <a:rPr lang="pt-BR" sz="1100" kern="50" spc="30">
                          <a:latin typeface="Calibri"/>
                          <a:ea typeface="Arial"/>
                          <a:cs typeface="Calibri"/>
                        </a:rPr>
                        <a:t>botina	</a:t>
                      </a:r>
                      <a:r>
                        <a:rPr lang="pt-BR" sz="1100" kern="50" spc="25">
                          <a:latin typeface="Calibri"/>
                          <a:ea typeface="Arial"/>
                          <a:cs typeface="Calibri"/>
                        </a:rPr>
                        <a:t>sem	cadarç</a:t>
                      </a:r>
                      <a:r>
                        <a:rPr lang="pt-BR" sz="1100" kern="50" spc="-17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100" kern="50">
                          <a:latin typeface="Calibri"/>
                          <a:ea typeface="Arial"/>
                          <a:cs typeface="Calibri"/>
                        </a:rPr>
                        <a:t>o	</a:t>
                      </a:r>
                      <a:r>
                        <a:rPr lang="pt-BR" sz="1100" kern="50" spc="25">
                          <a:latin typeface="Calibri"/>
                          <a:ea typeface="Arial"/>
                          <a:cs typeface="Calibri"/>
                        </a:rPr>
                        <a:t>e/ou	bota	</a:t>
                      </a:r>
                      <a:r>
                        <a:rPr lang="pt-BR" sz="1100" kern="50" spc="10">
                          <a:latin typeface="Calibri"/>
                          <a:ea typeface="Arial"/>
                          <a:cs typeface="Calibri"/>
                        </a:rPr>
                        <a:t>de </a:t>
                      </a:r>
                      <a:r>
                        <a:rPr lang="pt-BR" sz="1100" kern="50" spc="35">
                          <a:latin typeface="Calibri"/>
                          <a:ea typeface="Arial"/>
                          <a:cs typeface="Calibri"/>
                        </a:rPr>
                        <a:t>borracha/jardineira </a:t>
                      </a:r>
                      <a:r>
                        <a:rPr lang="pt-BR" sz="1100" kern="50" spc="10">
                          <a:latin typeface="Calibri"/>
                          <a:ea typeface="Arial"/>
                          <a:cs typeface="Calibri"/>
                        </a:rPr>
                        <a:t>em </a:t>
                      </a:r>
                      <a:r>
                        <a:rPr lang="pt-BR" sz="1100" kern="50" spc="25">
                          <a:latin typeface="Calibri"/>
                          <a:ea typeface="Arial"/>
                          <a:cs typeface="Calibri"/>
                        </a:rPr>
                        <a:t>local com</a:t>
                      </a:r>
                      <a:r>
                        <a:rPr lang="pt-BR" sz="1100" kern="50" spc="30">
                          <a:latin typeface="Calibri"/>
                          <a:ea typeface="Arial"/>
                          <a:cs typeface="Calibri"/>
                        </a:rPr>
                        <a:t> umidade?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57%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14%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0%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29%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libri"/>
                          <a:ea typeface="Arial"/>
                          <a:cs typeface="Calibri"/>
                        </a:rPr>
                        <a:t>Trabalhadores que realizam aplicação de rodenticidas sólidos usam: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1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050" kern="50">
                        <a:latin typeface="Cambria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1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1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18">
                <a:tc>
                  <a:txBody>
                    <a:bodyPr/>
                    <a:lstStyle/>
                    <a:p>
                      <a:pPr marL="272415" indent="-2286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libri"/>
                          <a:ea typeface="Arial"/>
                          <a:cs typeface="Calibri"/>
                        </a:rPr>
                        <a:t>a) luva impermeável resistente?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64%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7%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0%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29%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18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libri"/>
                          <a:ea typeface="Arial"/>
                          <a:cs typeface="Calibri"/>
                        </a:rPr>
                        <a:t> EPI para entrada em córregos? (tipo botina sem cadarço e/ou bota de borracha/jardineira) 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50%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18%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4%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29%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18">
                <a:tc>
                  <a:txBody>
                    <a:bodyPr/>
                    <a:lstStyle/>
                    <a:p>
                      <a:pPr marL="272415" marR="54610" indent="-228600">
                        <a:lnSpc>
                          <a:spcPts val="114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139190" algn="l"/>
                          <a:tab pos="1593850" algn="l"/>
                          <a:tab pos="1823720" algn="l"/>
                          <a:tab pos="2570480" algn="l"/>
                          <a:tab pos="2877820" algn="l"/>
                          <a:tab pos="3791585" algn="l"/>
                          <a:tab pos="4372610" algn="l"/>
                        </a:tabLst>
                      </a:pPr>
                      <a:r>
                        <a:rPr lang="pt-BR" sz="1100" kern="50" spc="30">
                          <a:latin typeface="Calibri"/>
                          <a:ea typeface="Arial"/>
                          <a:cs typeface="Calibri"/>
                        </a:rPr>
                        <a:t>Habitualmente,	</a:t>
                      </a:r>
                      <a:r>
                        <a:rPr lang="pt-BR" sz="1100" kern="50" spc="25">
                          <a:latin typeface="Calibri"/>
                          <a:ea typeface="Arial"/>
                          <a:cs typeface="Calibri"/>
                        </a:rPr>
                        <a:t>após	</a:t>
                      </a:r>
                      <a:r>
                        <a:rPr lang="pt-BR" sz="1100" kern="50">
                          <a:latin typeface="Calibri"/>
                          <a:ea typeface="Arial"/>
                          <a:cs typeface="Calibri"/>
                        </a:rPr>
                        <a:t>a	</a:t>
                      </a:r>
                      <a:r>
                        <a:rPr lang="pt-BR" sz="1100" kern="50" spc="30">
                          <a:latin typeface="Calibri"/>
                          <a:ea typeface="Arial"/>
                          <a:cs typeface="Calibri"/>
                        </a:rPr>
                        <a:t>aplicação	</a:t>
                      </a:r>
                      <a:r>
                        <a:rPr lang="pt-BR" sz="1100" kern="50" spc="25">
                          <a:latin typeface="Calibri"/>
                          <a:ea typeface="Arial"/>
                          <a:cs typeface="Calibri"/>
                        </a:rPr>
                        <a:t>de	</a:t>
                      </a:r>
                      <a:r>
                        <a:rPr lang="pt-BR" sz="1100" kern="50" spc="30">
                          <a:latin typeface="Calibri"/>
                          <a:ea typeface="Arial"/>
                          <a:cs typeface="Calibri"/>
                        </a:rPr>
                        <a:t>rodenticidas	restam resíduos nas embalagens?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68%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4%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0%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29%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libri"/>
                          <a:ea typeface="Arial"/>
                          <a:cs typeface="Calibri"/>
                        </a:rPr>
                        <a:t>Existe cabo-apoio para aplicação?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7%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64%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>
                          <a:latin typeface="Cambria"/>
                          <a:ea typeface="Arial"/>
                        </a:rPr>
                        <a:t>0%</a:t>
                      </a:r>
                      <a:endParaRPr lang="pt-BR" sz="105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kern="50" dirty="0">
                          <a:latin typeface="Cambria"/>
                          <a:ea typeface="Arial"/>
                        </a:rPr>
                        <a:t>29%</a:t>
                      </a:r>
                      <a:endParaRPr lang="pt-BR" sz="105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 smtClean="0"/>
              <a:t>Atividade em Campo com APLICAÇÃO DE RODENTICIDA </a:t>
            </a:r>
            <a:br>
              <a:rPr lang="pt-BR" sz="2000" b="1" dirty="0" smtClean="0"/>
            </a:br>
            <a:r>
              <a:rPr lang="pt-BR" sz="2000" b="1" dirty="0" smtClean="0"/>
              <a:t>(iscas granuladas, blocos impermeáveis e pó de contato)</a:t>
            </a:r>
            <a:endParaRPr lang="pt-BR" sz="1800" kern="50" dirty="0">
              <a:latin typeface="Arial"/>
              <a:ea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09599" y="1600200"/>
          <a:ext cx="7952095" cy="5029199"/>
        </p:xfrm>
        <a:graphic>
          <a:graphicData uri="http://schemas.openxmlformats.org/drawingml/2006/table">
            <a:tbl>
              <a:tblPr/>
              <a:tblGrid>
                <a:gridCol w="5720096"/>
                <a:gridCol w="529043"/>
                <a:gridCol w="529792"/>
                <a:gridCol w="529792"/>
                <a:gridCol w="643372"/>
              </a:tblGrid>
              <a:tr h="377434">
                <a:tc>
                  <a:txBody>
                    <a:bodyPr/>
                    <a:lstStyle/>
                    <a:p>
                      <a:pPr marL="342900" marR="9525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A aplicação do rodenticida é feita por: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43%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3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polvilhadeira manual (pó de contato)?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61%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7%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32%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3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frasco aplicador (pó de contato)?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64%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7%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3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Isca granulada?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71%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3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Isca em blocos impermeáveis?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39%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32%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3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Isca de uso direto, em caixa porta-isca/armadilha de captura?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64%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7%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0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Com quais substâncias químicas, nesta atividade, o trabalhador tem contato: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Derivados cumarínicos (raticida anticoalulante) </a:t>
                      </a:r>
                      <a:r>
                        <a:rPr lang="pt-BR" sz="1200" b="1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(100%)  Sim</a:t>
                      </a: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     (    ) Não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Outros. Qual? ___________________________________________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200" kern="50">
                        <a:latin typeface="Calibri"/>
                        <a:ea typeface="Arial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0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A quantidade abastecida na polvilhadeira é de 50 a 75% do volume total?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14%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14%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39%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32%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2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Em média, por dia, quantas horas o trabalhador desenvolve atividade de aplicação de </a:t>
                      </a:r>
                      <a:r>
                        <a:rPr lang="pt-BR" sz="1200" kern="50" dirty="0" err="1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rodenticida</a:t>
                      </a: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?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  <a:p>
                      <a:pPr marL="228600" indent="-2286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(    ) Até 2 horas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  <a:p>
                      <a:pPr marL="228600" indent="-2286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(    ) De 2 a 4 horas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  <a:p>
                      <a:pPr marL="228600" indent="-2286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(    ) De 4 a 6 horas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  <a:p>
                      <a:pPr marL="228600" indent="-2286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(    ) De 6 a 8 horas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28600" indent="-228600" algn="ctr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(  10% ) Até 2 horas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  <a:p>
                      <a:pPr marL="228600" indent="-228600" algn="ctr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b="1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(65%) De 2 a 4 horas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  <a:p>
                      <a:pPr marL="228600" indent="-228600" algn="ctr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(25%) De 4 a 6 horas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  <a:p>
                      <a:pPr marL="228600" indent="-228600" algn="ctr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(0%) De 6 a 8 horas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6818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Calibri"/>
                        </a:rPr>
                        <a:t>Há orientação técnica caso o trabalhador entre em contato dérmico ou por inalação com estes produtos?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29%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43%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29%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CONDIÇÕES DE HIDRATAÇÃO SEGMENTO ZOONOSES NAS ATIVIDADES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DE CAMPO</a:t>
            </a:r>
            <a:endParaRPr lang="pt-BR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09600" y="1676400"/>
          <a:ext cx="8001001" cy="4931750"/>
        </p:xfrm>
        <a:graphic>
          <a:graphicData uri="http://schemas.openxmlformats.org/drawingml/2006/table">
            <a:tbl>
              <a:tblPr/>
              <a:tblGrid>
                <a:gridCol w="5656035"/>
                <a:gridCol w="533050"/>
                <a:gridCol w="533050"/>
                <a:gridCol w="532297"/>
                <a:gridCol w="746569"/>
              </a:tblGrid>
              <a:tr h="438733">
                <a:tc>
                  <a:txBody>
                    <a:bodyPr/>
                    <a:lstStyle/>
                    <a:p>
                      <a:pPr marL="342900" marR="45720" lvl="0" indent="-342900" algn="just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9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900" b="1" kern="50" dirty="0" smtClean="0">
                          <a:latin typeface="Arial"/>
                          <a:ea typeface="Arial"/>
                        </a:rPr>
                        <a:t>SIM</a:t>
                      </a:r>
                      <a:endParaRPr lang="pt-BR" sz="9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900" b="1" kern="50" dirty="0" smtClean="0">
                          <a:latin typeface="Arial"/>
                          <a:ea typeface="Arial"/>
                        </a:rPr>
                        <a:t>NÃO</a:t>
                      </a:r>
                      <a:endParaRPr lang="pt-BR" sz="9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900" b="1" kern="50" dirty="0" smtClean="0">
                          <a:latin typeface="Arial"/>
                          <a:ea typeface="Arial"/>
                        </a:rPr>
                        <a:t>N/A</a:t>
                      </a:r>
                      <a:endParaRPr lang="pt-BR" sz="9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900" b="1" kern="50" dirty="0" smtClean="0">
                          <a:latin typeface="Arial"/>
                          <a:ea typeface="Arial"/>
                        </a:rPr>
                        <a:t>VAZIO</a:t>
                      </a:r>
                      <a:endParaRPr lang="pt-BR" sz="9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33">
                <a:tc>
                  <a:txBody>
                    <a:bodyPr/>
                    <a:lstStyle/>
                    <a:p>
                      <a:pPr marL="342900" marR="45720" lvl="0" indent="-342900" algn="just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O agente paramentado para as aplicações/pulverizações bebe água enquanto está c/ EPI?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18%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57%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33">
                <a:tc>
                  <a:txBody>
                    <a:bodyPr/>
                    <a:lstStyle/>
                    <a:p>
                      <a:pPr marL="342900" marR="155575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Quanto tempo fica paramentado?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1-3H EM MÉDIA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8733">
                <a:tc>
                  <a:txBody>
                    <a:bodyPr/>
                    <a:lstStyle/>
                    <a:p>
                      <a:pPr marL="342900" marR="45720" lvl="0" indent="-342900" algn="just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Quanto tempo fica sem beber água?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MESMO TEMPO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8733">
                <a:tc>
                  <a:txBody>
                    <a:bodyPr/>
                    <a:lstStyle/>
                    <a:p>
                      <a:pPr marL="342900" marR="45720" lvl="0" indent="-342900" algn="just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Qual o tempo de intervalos?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MAIORIA NÃO POSSUI INTERVALO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86377">
                <a:tc>
                  <a:txBody>
                    <a:bodyPr/>
                    <a:lstStyle/>
                    <a:p>
                      <a:pPr marL="342900" marR="45720" lvl="0" indent="-342900" algn="just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Qual o tempo de troca de roupas / EPI?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RESPOSTAS MAIS FREQUENTES: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5-10 MINUTOS (8 RESPOSTAS)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11-20 MINUTOS (8 RESPOSTAS)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00822">
                <a:tc>
                  <a:txBody>
                    <a:bodyPr/>
                    <a:lstStyle/>
                    <a:p>
                      <a:pPr marL="342900" marR="155575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libri"/>
                          <a:ea typeface="Arial"/>
                          <a:cs typeface="Calibri"/>
                        </a:rPr>
                        <a:t>Como e o que é usado para se hidratar?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RESPOSTAS MAIS FREQUENTES: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ÁGUA PRÓPRIA (LEVADA EM GARRAFA DE PLÁSTICO OU TÉRMICA PRÓPRIA); CASA DE MUNÍCIPES; BEBEM ÁGUA APENAS NA SEDE DA UVIS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8733">
                <a:tc>
                  <a:txBody>
                    <a:bodyPr/>
                    <a:lstStyle/>
                    <a:p>
                      <a:pPr marL="342900" marR="155575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spc="30">
                          <a:latin typeface="Calibri"/>
                          <a:ea typeface="Arial"/>
                          <a:cs typeface="Calibri"/>
                        </a:rPr>
                        <a:t>Existe </a:t>
                      </a:r>
                      <a:r>
                        <a:rPr lang="pt-BR" sz="1200" kern="50" spc="35">
                          <a:latin typeface="Calibri"/>
                          <a:ea typeface="Arial"/>
                          <a:cs typeface="Calibri"/>
                        </a:rPr>
                        <a:t>reservatório </a:t>
                      </a:r>
                      <a:r>
                        <a:rPr lang="pt-BR" sz="1200" kern="50" spc="25">
                          <a:latin typeface="Calibri"/>
                          <a:ea typeface="Arial"/>
                          <a:cs typeface="Calibri"/>
                        </a:rPr>
                        <a:t>de água para </a:t>
                      </a:r>
                      <a:r>
                        <a:rPr lang="pt-BR" sz="1200" kern="50" spc="35">
                          <a:latin typeface="Calibri"/>
                          <a:ea typeface="Arial"/>
                          <a:cs typeface="Calibri"/>
                        </a:rPr>
                        <a:t>higienização </a:t>
                      </a:r>
                      <a:r>
                        <a:rPr lang="pt-BR" sz="1200" kern="50" spc="25">
                          <a:latin typeface="Calibri"/>
                          <a:ea typeface="Arial"/>
                          <a:cs typeface="Calibri"/>
                        </a:rPr>
                        <a:t>de mãos </a:t>
                      </a: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e face</a:t>
                      </a:r>
                      <a:r>
                        <a:rPr lang="pt-BR" sz="1200" kern="50" spc="25">
                          <a:latin typeface="Calibri"/>
                          <a:ea typeface="Arial"/>
                          <a:cs typeface="Calibri"/>
                        </a:rPr>
                        <a:t> após </a:t>
                      </a:r>
                      <a:r>
                        <a:rPr lang="pt-BR" sz="1200" kern="50">
                          <a:latin typeface="Calibri"/>
                          <a:ea typeface="Arial"/>
                          <a:cs typeface="Calibri"/>
                        </a:rPr>
                        <a:t>e durante</a:t>
                      </a:r>
                      <a:r>
                        <a:rPr lang="pt-BR" sz="1200" kern="50" spc="30">
                          <a:latin typeface="Calibri"/>
                          <a:ea typeface="Arial"/>
                          <a:cs typeface="Calibri"/>
                        </a:rPr>
                        <a:t>   </a:t>
                      </a:r>
                      <a:r>
                        <a:rPr lang="pt-BR" sz="1200" kern="50" spc="10">
                          <a:latin typeface="Calibri"/>
                          <a:ea typeface="Arial"/>
                          <a:cs typeface="Calibri"/>
                        </a:rPr>
                        <a:t>as </a:t>
                      </a:r>
                      <a:r>
                        <a:rPr lang="pt-BR" sz="1200" kern="50" spc="35">
                          <a:latin typeface="Calibri"/>
                          <a:ea typeface="Arial"/>
                          <a:cs typeface="Calibri"/>
                        </a:rPr>
                        <a:t>atividades? 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 dirty="0">
                          <a:latin typeface="Cambria"/>
                          <a:ea typeface="Arial"/>
                        </a:rPr>
                        <a:t>21%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 dirty="0">
                          <a:latin typeface="Cambria"/>
                          <a:ea typeface="Arial"/>
                        </a:rPr>
                        <a:t>54%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0%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33">
                <a:tc>
                  <a:txBody>
                    <a:bodyPr/>
                    <a:lstStyle/>
                    <a:p>
                      <a:pPr marL="342900" marR="155575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985645" algn="l"/>
                        </a:tabLst>
                      </a:pPr>
                      <a:r>
                        <a:rPr lang="pt-BR" sz="1200" kern="50" spc="30">
                          <a:latin typeface="Calibri"/>
                          <a:ea typeface="Arial"/>
                          <a:cs typeface="Calibri"/>
                        </a:rPr>
                        <a:t>É suficiente para toda a equipe?	 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>
                          <a:latin typeface="Cambria"/>
                          <a:ea typeface="Arial"/>
                        </a:rPr>
                        <a:t>14%</a:t>
                      </a:r>
                      <a:endParaRPr lang="pt-BR" sz="11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 dirty="0">
                          <a:latin typeface="Cambria"/>
                          <a:ea typeface="Arial"/>
                        </a:rPr>
                        <a:t>14%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 dirty="0">
                          <a:latin typeface="Cambria"/>
                          <a:ea typeface="Arial"/>
                        </a:rPr>
                        <a:t>46%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1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838200" y="225623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74. Trabalhadores que realizam aplicação de </a:t>
            </a:r>
            <a:r>
              <a:rPr lang="pt-BR" sz="1600" dirty="0" err="1" smtClean="0"/>
              <a:t>rodenticidas</a:t>
            </a:r>
            <a:r>
              <a:rPr lang="pt-BR" sz="1600" dirty="0" smtClean="0"/>
              <a:t> em pó usam</a:t>
            </a:r>
            <a:r>
              <a:rPr lang="pt-BR" sz="1400" dirty="0" smtClean="0"/>
              <a:t>: </a:t>
            </a:r>
            <a:endParaRPr lang="pt-BR" sz="1400" dirty="0"/>
          </a:p>
        </p:txBody>
      </p:sp>
      <p:pic>
        <p:nvPicPr>
          <p:cNvPr id="62465" name="Picture 1" descr="C:\Users\Cacau\Downloads\74. Trabalhadores que realizam aplicação de rodenticidas em pó usam [C. luva impermeável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733800"/>
            <a:ext cx="4191000" cy="2667000"/>
          </a:xfrm>
          <a:prstGeom prst="rect">
            <a:avLst/>
          </a:prstGeom>
          <a:noFill/>
        </p:spPr>
      </p:pic>
      <p:pic>
        <p:nvPicPr>
          <p:cNvPr id="62466" name="Picture 2" descr="C:\Users\Cacau\Downloads\74. Trabalhadores que realizam aplicação de rodenticidas em pó usam [A. Óculos de segurança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1" y="685800"/>
            <a:ext cx="4267199" cy="2819400"/>
          </a:xfrm>
          <a:prstGeom prst="rect">
            <a:avLst/>
          </a:prstGeom>
          <a:noFill/>
        </p:spPr>
      </p:pic>
      <p:pic>
        <p:nvPicPr>
          <p:cNvPr id="62467" name="Picture 3" descr="C:\Users\Cacau\Downloads\74. Trabalhadores que realizam aplicação de rodenticidas em pó usam [B. máscara para partículas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685800"/>
            <a:ext cx="4343400" cy="2819400"/>
          </a:xfrm>
          <a:prstGeom prst="rect">
            <a:avLst/>
          </a:prstGeom>
          <a:noFill/>
        </p:spPr>
      </p:pic>
      <p:pic>
        <p:nvPicPr>
          <p:cNvPr id="62468" name="Picture 4" descr="C:\Users\Cacau\Downloads\74. Trabalhadores que realizam aplicação de rodenticidas em pó usam [D. calçado de segurança tipo botina sem cadarço e ou bota de borracha e jardineira em local com umidade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733800"/>
            <a:ext cx="4343400" cy="2667000"/>
          </a:xfrm>
          <a:prstGeom prst="rect">
            <a:avLst/>
          </a:prstGeom>
          <a:noFill/>
        </p:spPr>
      </p:pic>
      <p:sp>
        <p:nvSpPr>
          <p:cNvPr id="10" name="Retângulo 9"/>
          <p:cNvSpPr/>
          <p:nvPr/>
        </p:nvSpPr>
        <p:spPr>
          <a:xfrm>
            <a:off x="4800600" y="4034135"/>
            <a:ext cx="434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D. calçado de segurança tipo botina sem cadarço e ou bota de borracha e jardineira em local com umidade</a:t>
            </a:r>
            <a:endParaRPr lang="pt-BR" sz="1100" dirty="0"/>
          </a:p>
        </p:txBody>
      </p:sp>
      <p:sp>
        <p:nvSpPr>
          <p:cNvPr id="11" name="Retângulo 10"/>
          <p:cNvSpPr/>
          <p:nvPr/>
        </p:nvSpPr>
        <p:spPr>
          <a:xfrm>
            <a:off x="457200" y="4081790"/>
            <a:ext cx="4343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C. Luva impermeável</a:t>
            </a:r>
            <a:endParaRPr lang="pt-BR" sz="1100" dirty="0"/>
          </a:p>
        </p:txBody>
      </p:sp>
      <p:sp>
        <p:nvSpPr>
          <p:cNvPr id="12" name="Retângulo 11"/>
          <p:cNvSpPr/>
          <p:nvPr/>
        </p:nvSpPr>
        <p:spPr>
          <a:xfrm>
            <a:off x="457200" y="1066800"/>
            <a:ext cx="4343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A. Óculos de Segurança</a:t>
            </a:r>
            <a:endParaRPr lang="pt-BR" sz="1100" dirty="0"/>
          </a:p>
        </p:txBody>
      </p:sp>
      <p:sp>
        <p:nvSpPr>
          <p:cNvPr id="13" name="Retângulo 12"/>
          <p:cNvSpPr/>
          <p:nvPr/>
        </p:nvSpPr>
        <p:spPr>
          <a:xfrm>
            <a:off x="4876800" y="1033790"/>
            <a:ext cx="4343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B. Máscara para partículas</a:t>
            </a:r>
            <a:endParaRPr lang="pt-BR" sz="11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85800" y="990600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76. Existe cabo-apoio para aplicação?</a:t>
            </a:r>
            <a:r>
              <a:rPr lang="pt-BR" sz="1400" dirty="0" smtClean="0"/>
              <a:t> </a:t>
            </a:r>
            <a:endParaRPr lang="pt-BR" sz="1400" dirty="0"/>
          </a:p>
        </p:txBody>
      </p:sp>
      <p:pic>
        <p:nvPicPr>
          <p:cNvPr id="95234" name="Picture 2" descr="C:\Users\Cacau\Downloads\76. Existe cabo-apoio para aplicaçã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" y="1447800"/>
            <a:ext cx="7517305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85800" y="990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79. Há orientação técnica caso o trabalhador entre em contato dérmico ou por inalação com estes produtos?</a:t>
            </a:r>
            <a:endParaRPr lang="pt-BR" sz="1400" dirty="0"/>
          </a:p>
        </p:txBody>
      </p:sp>
      <p:pic>
        <p:nvPicPr>
          <p:cNvPr id="96258" name="Picture 2" descr="C:\Users\Cacau\Downloads\79. Há orientação técnica caso o trabalhador entre em contato dérmico ou por inalação com estes produt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" y="1752600"/>
            <a:ext cx="7517305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Equipe: Aldo, </a:t>
            </a:r>
            <a:r>
              <a:rPr lang="pt-BR" dirty="0" err="1" smtClean="0"/>
              <a:t>Alonir</a:t>
            </a:r>
            <a:r>
              <a:rPr lang="pt-BR" dirty="0" smtClean="0"/>
              <a:t>, Antônio, Antônio Carlos, Carolina, Cilene, Claudia, Coutinho, Daniel, </a:t>
            </a:r>
            <a:r>
              <a:rPr lang="pt-BR" dirty="0" err="1" smtClean="0"/>
              <a:t>Elionara</a:t>
            </a:r>
            <a:r>
              <a:rPr lang="pt-BR" dirty="0" smtClean="0"/>
              <a:t>, Eloy, Erasmo, Érika, Francisco (Parelheiros), Francisco (M’ Boi Mirim) , </a:t>
            </a:r>
            <a:r>
              <a:rPr lang="pt-BR" dirty="0" err="1" smtClean="0"/>
              <a:t>Laudicéia</a:t>
            </a:r>
            <a:r>
              <a:rPr lang="pt-BR" dirty="0" smtClean="0"/>
              <a:t>, </a:t>
            </a:r>
            <a:r>
              <a:rPr lang="pt-BR" dirty="0" err="1" smtClean="0"/>
              <a:t>Lemuel</a:t>
            </a:r>
            <a:r>
              <a:rPr lang="pt-BR" dirty="0" smtClean="0"/>
              <a:t>, </a:t>
            </a:r>
            <a:r>
              <a:rPr lang="pt-BR" dirty="0" err="1" smtClean="0"/>
              <a:t>Lucianne</a:t>
            </a:r>
            <a:r>
              <a:rPr lang="pt-BR" dirty="0" smtClean="0"/>
              <a:t>, Márcio, Paula,  Rafael,Vera</a:t>
            </a:r>
            <a:endParaRPr lang="pt-BR" dirty="0"/>
          </a:p>
        </p:txBody>
      </p:sp>
      <p:pic>
        <p:nvPicPr>
          <p:cNvPr id="4" name="Imagem 3" descr="C:\Users\claudia.lima\AppData\Local\Microsoft\Windows\INetCache\Content.Word\timbrado (006).png"/>
          <p:cNvPicPr/>
          <p:nvPr/>
        </p:nvPicPr>
        <p:blipFill>
          <a:blip r:embed="rId2" cstate="print">
            <a:extLst>
              <a:ext uri="{28A0092B-C50C-407E-A947-70E740481C1C}">
                <a14:useLocalDpi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12331" y="5638800"/>
            <a:ext cx="8519337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86106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5" y="876300"/>
            <a:ext cx="824865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 Vestimentas, EPI e Materiais Gerais p/ atividades de campo </a:t>
            </a:r>
            <a:endParaRPr lang="pt-BR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09602" y="1651002"/>
          <a:ext cx="8000998" cy="4749798"/>
        </p:xfrm>
        <a:graphic>
          <a:graphicData uri="http://schemas.openxmlformats.org/drawingml/2006/table">
            <a:tbl>
              <a:tblPr/>
              <a:tblGrid>
                <a:gridCol w="5838114"/>
                <a:gridCol w="540721"/>
                <a:gridCol w="540721"/>
                <a:gridCol w="540721"/>
                <a:gridCol w="540721"/>
              </a:tblGrid>
              <a:tr h="411448">
                <a:tc>
                  <a:txBody>
                    <a:bodyPr/>
                    <a:lstStyle/>
                    <a:p>
                      <a:pPr marL="296545" indent="-228600">
                        <a:lnSpc>
                          <a:spcPts val="112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050" b="1" kern="50" dirty="0">
                          <a:latin typeface="Calibri"/>
                          <a:ea typeface="Arial"/>
                          <a:cs typeface="Calibri"/>
                        </a:rPr>
                        <a:t> </a:t>
                      </a:r>
                      <a:r>
                        <a:rPr lang="pt-BR" sz="1400" b="1" kern="50" dirty="0">
                          <a:latin typeface="Calibri"/>
                          <a:ea typeface="Arial"/>
                          <a:cs typeface="Calibri"/>
                        </a:rPr>
                        <a:t>Vestimentas, EPI e Materiais Gerais p/ atividades de campo – </a:t>
                      </a:r>
                      <a:endParaRPr lang="pt-BR" sz="10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3545" indent="-3429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b="1" kern="50">
                          <a:latin typeface="Calibri"/>
                          <a:ea typeface="Arial"/>
                          <a:cs typeface="Calibri"/>
                        </a:rPr>
                        <a:t>SIM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b="1" kern="50">
                          <a:latin typeface="Calibri"/>
                          <a:ea typeface="Arial"/>
                          <a:cs typeface="Calibri"/>
                        </a:rPr>
                        <a:t>NÃO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b="1" kern="50">
                          <a:latin typeface="Calibri"/>
                          <a:ea typeface="Arial"/>
                          <a:cs typeface="Calibri"/>
                        </a:rPr>
                        <a:t>N/A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b="1" kern="50">
                          <a:latin typeface="Calibri"/>
                          <a:ea typeface="Arial"/>
                          <a:cs typeface="Calibri"/>
                        </a:rPr>
                        <a:t>Vazia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A Prefeitura fornece em condições adequadas e suficientes as seguintes vestimentas/uniformes: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11%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64%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Calça comprida?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18%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57%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Camisa, jaleco ou avental de manga longa?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50%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Boné com aba frontal para proteção contra insolação?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43%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32%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Fornece Sapato fechado impermeável com solado antiderrapante?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46%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29%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0%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Fornece óculos de proteção UV?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 smtClean="0">
                          <a:latin typeface="Cambria"/>
                          <a:ea typeface="Arial"/>
                        </a:rPr>
                        <a:t>0%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 smtClean="0">
                          <a:latin typeface="Cambria"/>
                          <a:ea typeface="Arial"/>
                        </a:rPr>
                        <a:t>75%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0%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Fornece luvas de procedimento de saúde?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36%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36%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29%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Fornece máscara para partículas?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68%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4%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29%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22">
                <a:tc rowSpan="3"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Fornece protetor auricular? 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  <a:p>
                      <a:pPr marL="34290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(     ) Tipo </a:t>
                      </a:r>
                      <a:r>
                        <a:rPr lang="pt-BR" sz="1400" kern="50" dirty="0" err="1">
                          <a:latin typeface="Calibri"/>
                          <a:ea typeface="Arial"/>
                          <a:cs typeface="Calibri"/>
                        </a:rPr>
                        <a:t>Plug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  <a:p>
                      <a:pPr marL="34290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(     ) Tipo abafador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57%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7%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36%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892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71%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29%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92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75%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>
                          <a:latin typeface="Cambria"/>
                          <a:ea typeface="Arial"/>
                        </a:rPr>
                        <a:t>0%</a:t>
                      </a:r>
                      <a:endParaRPr lang="pt-BR" sz="12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2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2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 Vestimentas, EPI e Materiais Gerais p/ atividades de campo </a:t>
            </a:r>
            <a:endParaRPr lang="pt-BR" sz="28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3400" y="1676400"/>
          <a:ext cx="8001000" cy="4890660"/>
        </p:xfrm>
        <a:graphic>
          <a:graphicData uri="http://schemas.openxmlformats.org/drawingml/2006/table">
            <a:tbl>
              <a:tblPr/>
              <a:tblGrid>
                <a:gridCol w="5838670"/>
                <a:gridCol w="540773"/>
                <a:gridCol w="540011"/>
                <a:gridCol w="540773"/>
                <a:gridCol w="540773"/>
              </a:tblGrid>
              <a:tr h="4075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b="1" kern="50" dirty="0" smtClean="0">
                          <a:latin typeface="Arial"/>
                          <a:ea typeface="Arial"/>
                        </a:rPr>
                        <a:t>SIM</a:t>
                      </a:r>
                      <a:endParaRPr lang="pt-BR" sz="11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b="1" kern="50" dirty="0" smtClean="0">
                          <a:latin typeface="Arial"/>
                          <a:ea typeface="Arial"/>
                        </a:rPr>
                        <a:t>NÃO</a:t>
                      </a:r>
                      <a:endParaRPr lang="pt-BR" sz="11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b="1" kern="50" dirty="0" smtClean="0">
                          <a:latin typeface="Arial"/>
                          <a:ea typeface="Arial"/>
                        </a:rPr>
                        <a:t>N/A</a:t>
                      </a:r>
                      <a:endParaRPr lang="pt-BR" sz="11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100" b="1" kern="50" dirty="0" smtClean="0">
                          <a:latin typeface="Arial"/>
                          <a:ea typeface="Arial"/>
                        </a:rPr>
                        <a:t>VAZIO</a:t>
                      </a:r>
                      <a:endParaRPr lang="pt-BR" sz="1100" b="1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Fornece repelente contra insetos?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21%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54%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A prefeitura fornece mochila ou bolsa para guarda de materiais de trabalho?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18%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18%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39%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É adequada? 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36%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39%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É suficiente para o número de trabalhadores na unidade?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11%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64%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Fornece lanterna?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11%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64%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4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Os uniformes fornecidos pela prefeitura são vestimentas de trabalho, adequadas e completas para este trabalho de campo?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50%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Os EPI fornecidos pela prefeitura são adequados e completos para todas as atividades? 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11%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64%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0%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Os materiais gerais fornecidos são adequados e completos para todas as atividades? 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14%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61%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55">
                <a:tc>
                  <a:txBody>
                    <a:bodyPr/>
                    <a:lstStyle/>
                    <a:p>
                      <a:pPr marL="342900" marR="73025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Algum EPI é higienizado na residência do Trabalhador? 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36%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39%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55">
                <a:tc>
                  <a:txBody>
                    <a:bodyPr/>
                    <a:lstStyle/>
                    <a:p>
                      <a:pPr marL="342900" marR="73025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libri"/>
                          <a:ea typeface="Arial"/>
                          <a:cs typeface="Calibri"/>
                        </a:rPr>
                        <a:t>O uniforme com possível contato c/ substâncias químicas ou usado sob EPI é higienizado na residência do trabalhador?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68%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7%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55">
                <a:tc>
                  <a:txBody>
                    <a:bodyPr/>
                    <a:lstStyle/>
                    <a:p>
                      <a:pPr marL="342900" marR="73025" lvl="0" indent="-342900">
                        <a:lnSpc>
                          <a:spcPts val="115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libri"/>
                          <a:ea typeface="Arial"/>
                          <a:cs typeface="Calibri"/>
                        </a:rPr>
                        <a:t>Os trabalhadores usam os EPI?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71%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4%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>
                          <a:latin typeface="Cambria"/>
                          <a:ea typeface="Arial"/>
                        </a:rPr>
                        <a:t>0%</a:t>
                      </a:r>
                      <a:endParaRPr lang="pt-BR" sz="1400" kern="5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kern="50" dirty="0">
                          <a:latin typeface="Cambria"/>
                          <a:ea typeface="Arial"/>
                        </a:rPr>
                        <a:t>25%</a:t>
                      </a:r>
                      <a:endParaRPr lang="pt-BR" sz="1400" kern="50" dirty="0"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295400" y="225623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28. Os uniformes fornecidos pela prefeitura são vestimentas de trabalho, adequadas e completas para este trabalho de campo?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19200" y="359158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29. Os EPI fornecidos pela prefeitura são adequados e completos para todas as atividades?</a:t>
            </a:r>
            <a:endParaRPr lang="pt-BR" sz="1400" dirty="0"/>
          </a:p>
        </p:txBody>
      </p:sp>
      <p:pic>
        <p:nvPicPr>
          <p:cNvPr id="8" name="Picture 2" descr="C:\Users\Cacau\Downloads\[29. Os EPI fornecidos pela prefeitura são adequados e completos para todas as atividades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114800"/>
            <a:ext cx="6629400" cy="2514600"/>
          </a:xfrm>
          <a:prstGeom prst="rect">
            <a:avLst/>
          </a:prstGeom>
          <a:noFill/>
        </p:spPr>
      </p:pic>
      <p:pic>
        <p:nvPicPr>
          <p:cNvPr id="11" name="Picture 5" descr="C:\Users\Cacau\Downloads\[28. Os uniformes fornecidos pela prefeitura são vestimentas de trabalho, adequadas e completas para este trabalho de campo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762000"/>
            <a:ext cx="6629400" cy="2743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219200" y="225623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32. O uniforme com possível contato c e  substâncias químicas ou usado sob EPI é higienizado na residência do trabalhador?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19200" y="3502223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31 – Os trabalhadores tomam banho antes do retorno para seus domicílios?</a:t>
            </a:r>
            <a:endParaRPr lang="pt-BR" sz="1400" dirty="0"/>
          </a:p>
        </p:txBody>
      </p:sp>
      <p:pic>
        <p:nvPicPr>
          <p:cNvPr id="8" name="Picture 3" descr="C:\Users\Cacau\Downloads\[32. O uniforme com possível contato c e  substâncias químicas ou usado sob EPI é higienizado na residência do trabalhador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86200"/>
            <a:ext cx="6172200" cy="2695575"/>
          </a:xfrm>
          <a:prstGeom prst="rect">
            <a:avLst/>
          </a:prstGeom>
          <a:noFill/>
        </p:spPr>
      </p:pic>
      <p:pic>
        <p:nvPicPr>
          <p:cNvPr id="9" name="Picture 4" descr="C:\Users\Cacau\Downloads\[31. Algum EPI é higienizado na residência do Trabalhador]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761365"/>
            <a:ext cx="6172200" cy="2667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392</TotalTime>
  <Words>2963</Words>
  <Application>Microsoft Office PowerPoint</Application>
  <PresentationFormat>Apresentação na tela (4:3)</PresentationFormat>
  <Paragraphs>713</Paragraphs>
  <Slides>33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Fundição</vt:lpstr>
      <vt:lpstr>Projeto INOVASUS:  Mapeamento das Condições de Trabalho nas UVIS</vt:lpstr>
      <vt:lpstr>CONDIÇÕES DE HIDRATAÇÃO SEGMENTO ZOONOSES NAS ATIVIDADES DE CAMPO</vt:lpstr>
      <vt:lpstr>CONDIÇÕES DE HIDRATAÇÃO SEGMENTO ZOONOSES NAS ATIVIDADES DE CAMPO</vt:lpstr>
      <vt:lpstr>Slide 4</vt:lpstr>
      <vt:lpstr>Slide 5</vt:lpstr>
      <vt:lpstr> Vestimentas, EPI e Materiais Gerais p/ atividades de campo </vt:lpstr>
      <vt:lpstr> Vestimentas, EPI e Materiais Gerais p/ atividades de campo </vt:lpstr>
      <vt:lpstr>Slide 8</vt:lpstr>
      <vt:lpstr>Slide 9</vt:lpstr>
      <vt:lpstr>TREINAMENTO PARA TRABALHO EM ALTURA</vt:lpstr>
      <vt:lpstr>Slide 11</vt:lpstr>
      <vt:lpstr>Slide 12</vt:lpstr>
      <vt:lpstr>Caracterização e procedimentos nas tarefas de campo com uso de substâncias químicas </vt:lpstr>
      <vt:lpstr>Caracterização e procedimentos nas tarefas de campo com uso de substâncias químicas </vt:lpstr>
      <vt:lpstr>Slide 15</vt:lpstr>
      <vt:lpstr>Slide 16</vt:lpstr>
      <vt:lpstr>Slide 17</vt:lpstr>
      <vt:lpstr>Slide 18</vt:lpstr>
      <vt:lpstr>CONTROLE DE ESCORPIÕES</vt:lpstr>
      <vt:lpstr>CONTROLE DE ABELHAS</vt:lpstr>
      <vt:lpstr>Slide 21</vt:lpstr>
      <vt:lpstr>CONTROLE DE INSETOS ADULTOS:</vt:lpstr>
      <vt:lpstr>CONTROLE DE INSETOS ADULTOS:</vt:lpstr>
      <vt:lpstr>CONTROLE DE INSETOS ADULTOS:</vt:lpstr>
      <vt:lpstr>Slide 25</vt:lpstr>
      <vt:lpstr>Slide 26</vt:lpstr>
      <vt:lpstr>APLICAÇÃO DIRETA DE PRODUTOS QUÍMICOS E BIOLÓGICOS (não pulverizado – controle de larvas e outros)</vt:lpstr>
      <vt:lpstr>Atividade em Campo com APLICAÇÃO DE RODENTICIDA  (iscas granuladas, blocos impermeáveis e pó de contato)</vt:lpstr>
      <vt:lpstr>Atividade em Campo com APLICAÇÃO DE RODENTICIDA  (iscas granuladas, blocos impermeáveis e pó de contato)</vt:lpstr>
      <vt:lpstr>Slide 30</vt:lpstr>
      <vt:lpstr>Slide 31</vt:lpstr>
      <vt:lpstr>Slide 32</vt:lpstr>
      <vt:lpstr>Obrigada!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Cacau</dc:creator>
  <cp:lastModifiedBy>Cacau</cp:lastModifiedBy>
  <cp:revision>61</cp:revision>
  <dcterms:created xsi:type="dcterms:W3CDTF">2018-05-21T17:14:10Z</dcterms:created>
  <dcterms:modified xsi:type="dcterms:W3CDTF">2018-05-23T00:40:32Z</dcterms:modified>
</cp:coreProperties>
</file>